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256" r:id="rId2"/>
    <p:sldId id="668" r:id="rId3"/>
    <p:sldId id="268" r:id="rId4"/>
    <p:sldId id="1679" r:id="rId5"/>
    <p:sldId id="1680" r:id="rId6"/>
    <p:sldId id="1693" r:id="rId7"/>
    <p:sldId id="1730" r:id="rId8"/>
    <p:sldId id="352" r:id="rId9"/>
    <p:sldId id="353" r:id="rId10"/>
    <p:sldId id="367" r:id="rId11"/>
    <p:sldId id="563" r:id="rId12"/>
    <p:sldId id="564" r:id="rId13"/>
    <p:sldId id="568" r:id="rId14"/>
    <p:sldId id="361" r:id="rId15"/>
    <p:sldId id="570" r:id="rId16"/>
    <p:sldId id="571" r:id="rId17"/>
    <p:sldId id="565" r:id="rId18"/>
    <p:sldId id="566" r:id="rId19"/>
    <p:sldId id="567" r:id="rId20"/>
    <p:sldId id="569" r:id="rId21"/>
    <p:sldId id="572" r:id="rId22"/>
    <p:sldId id="650" r:id="rId23"/>
    <p:sldId id="576" r:id="rId24"/>
    <p:sldId id="575" r:id="rId25"/>
    <p:sldId id="578" r:id="rId26"/>
    <p:sldId id="577" r:id="rId27"/>
    <p:sldId id="579" r:id="rId28"/>
    <p:sldId id="580" r:id="rId29"/>
    <p:sldId id="581" r:id="rId30"/>
    <p:sldId id="582" r:id="rId31"/>
    <p:sldId id="585" r:id="rId32"/>
    <p:sldId id="583" r:id="rId33"/>
    <p:sldId id="586" r:id="rId34"/>
    <p:sldId id="584" r:id="rId35"/>
    <p:sldId id="596" r:id="rId36"/>
    <p:sldId id="1743" r:id="rId37"/>
    <p:sldId id="1733" r:id="rId38"/>
    <p:sldId id="1731" r:id="rId39"/>
    <p:sldId id="651" r:id="rId40"/>
    <p:sldId id="598" r:id="rId41"/>
    <p:sldId id="1744" r:id="rId42"/>
    <p:sldId id="601" r:id="rId43"/>
    <p:sldId id="604" r:id="rId44"/>
    <p:sldId id="599" r:id="rId45"/>
    <p:sldId id="605" r:id="rId46"/>
    <p:sldId id="587" r:id="rId47"/>
    <p:sldId id="588" r:id="rId48"/>
    <p:sldId id="589" r:id="rId49"/>
    <p:sldId id="590" r:id="rId50"/>
    <p:sldId id="591" r:id="rId51"/>
    <p:sldId id="592" r:id="rId52"/>
    <p:sldId id="593" r:id="rId53"/>
    <p:sldId id="595" r:id="rId54"/>
    <p:sldId id="594" r:id="rId55"/>
    <p:sldId id="1739" r:id="rId56"/>
    <p:sldId id="1734" r:id="rId57"/>
    <p:sldId id="1735" r:id="rId58"/>
    <p:sldId id="1742" r:id="rId59"/>
    <p:sldId id="1736" r:id="rId60"/>
    <p:sldId id="1737" r:id="rId61"/>
    <p:sldId id="1738" r:id="rId62"/>
    <p:sldId id="1741" r:id="rId63"/>
    <p:sldId id="1732" r:id="rId64"/>
    <p:sldId id="606" r:id="rId65"/>
    <p:sldId id="616" r:id="rId66"/>
    <p:sldId id="614" r:id="rId67"/>
    <p:sldId id="607" r:id="rId68"/>
    <p:sldId id="617" r:id="rId69"/>
    <p:sldId id="608" r:id="rId70"/>
    <p:sldId id="609" r:id="rId71"/>
    <p:sldId id="611" r:id="rId72"/>
    <p:sldId id="653" r:id="rId73"/>
    <p:sldId id="642" r:id="rId74"/>
    <p:sldId id="654" r:id="rId75"/>
    <p:sldId id="622" r:id="rId76"/>
    <p:sldId id="626" r:id="rId77"/>
    <p:sldId id="628" r:id="rId78"/>
    <p:sldId id="629" r:id="rId79"/>
    <p:sldId id="630" r:id="rId80"/>
    <p:sldId id="631" r:id="rId81"/>
    <p:sldId id="657" r:id="rId82"/>
    <p:sldId id="633" r:id="rId83"/>
    <p:sldId id="656" r:id="rId84"/>
    <p:sldId id="655" r:id="rId85"/>
    <p:sldId id="635" r:id="rId86"/>
    <p:sldId id="637" r:id="rId87"/>
    <p:sldId id="638" r:id="rId88"/>
    <p:sldId id="639" r:id="rId89"/>
    <p:sldId id="641" r:id="rId90"/>
    <p:sldId id="643" r:id="rId91"/>
    <p:sldId id="644" r:id="rId92"/>
    <p:sldId id="645" r:id="rId93"/>
    <p:sldId id="646" r:id="rId94"/>
    <p:sldId id="667" r:id="rId95"/>
    <p:sldId id="648" r:id="rId96"/>
    <p:sldId id="1740" r:id="rId97"/>
    <p:sldId id="464" r:id="rId98"/>
    <p:sldId id="513" r:id="rId99"/>
    <p:sldId id="525" r:id="rId100"/>
    <p:sldId id="552" r:id="rId101"/>
    <p:sldId id="553" r:id="rId102"/>
    <p:sldId id="528" r:id="rId103"/>
    <p:sldId id="554" r:id="rId104"/>
    <p:sldId id="660" r:id="rId105"/>
    <p:sldId id="661" r:id="rId106"/>
    <p:sldId id="662" r:id="rId107"/>
    <p:sldId id="663" r:id="rId108"/>
    <p:sldId id="664" r:id="rId109"/>
    <p:sldId id="665" r:id="rId110"/>
    <p:sldId id="666"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9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t>23-09-2019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t>‹#›</a:t>
            </a:fld>
            <a:endParaRPr lang="en-IN"/>
          </a:p>
        </p:txBody>
      </p:sp>
    </p:spTree>
    <p:extLst>
      <p:ext uri="{BB962C8B-B14F-4D97-AF65-F5344CB8AC3E}">
        <p14:creationId xmlns:p14="http://schemas.microsoft.com/office/powerpoint/2010/main"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14</a:t>
            </a:fld>
            <a:endParaRPr lang="en-US" dirty="0"/>
          </a:p>
        </p:txBody>
      </p:sp>
    </p:spTree>
    <p:extLst>
      <p:ext uri="{BB962C8B-B14F-4D97-AF65-F5344CB8AC3E}">
        <p14:creationId xmlns:p14="http://schemas.microsoft.com/office/powerpoint/2010/main" val="33107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20</a:t>
            </a:fld>
            <a:endParaRPr lang="en-US" dirty="0"/>
          </a:p>
        </p:txBody>
      </p:sp>
    </p:spTree>
    <p:extLst>
      <p:ext uri="{BB962C8B-B14F-4D97-AF65-F5344CB8AC3E}">
        <p14:creationId xmlns:p14="http://schemas.microsoft.com/office/powerpoint/2010/main" val="204609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93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a:solidFill>
                  <a:schemeClr val="tx1"/>
                </a:solidFill>
                <a:effectLst/>
                <a:latin typeface="Segoe UI Light" pitchFamily="34" charset="0"/>
                <a:ea typeface="+mn-ea"/>
                <a:cs typeface="+mn-cs"/>
              </a:rPr>
              <a:t>Microsoft Bot Framework</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a:solidFill>
                <a:schemeClr val="tx1"/>
              </a:solidFill>
              <a:effectLst/>
              <a:latin typeface="Segoe UI Light" pitchFamily="34" charset="0"/>
              <a:ea typeface="+mn-ea"/>
              <a:cs typeface="+mn-cs"/>
            </a:endParaRPr>
          </a:p>
          <a:p>
            <a:endParaRPr lang="en-US"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9/23/2019 6:47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56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9/23/2019 6:47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30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About Bot Framework</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Bot Framework is a platform for building, connecting, testing, and deploying powerful and intelligent bots. You can quickly start building bots with the Azure Bot Service. If you prefer building a bot from scratch, the Bot Framework provides the Bot Builder SDK for .NET and Node.js.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at an example of a bot that schedules salon appointments. The bot understands the user's intent, presents appointment options using action buttons, displays the user's selection when they tap an appointment, and then sends a thumbnail card that contains the appointment's specifics.</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26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650695-1466-420D-BBDE-2816E1CD9AC7}"/>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5" name="Footer Placeholder 4">
            <a:extLst>
              <a:ext uri="{FF2B5EF4-FFF2-40B4-BE49-F238E27FC236}">
                <a16:creationId xmlns:a16="http://schemas.microsoft.com/office/drawing/2014/main"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1EB1D-5E81-46FC-894A-F43106FB595F}"/>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F9DF1-E2B9-486E-86EF-22CFD31245F8}"/>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5" name="Footer Placeholder 4">
            <a:extLst>
              <a:ext uri="{FF2B5EF4-FFF2-40B4-BE49-F238E27FC236}">
                <a16:creationId xmlns:a16="http://schemas.microsoft.com/office/drawing/2014/main"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34393-5691-472B-ABBC-976191DAA21C}"/>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7486C8-9710-40E7-B13F-F8CFDD6F18AE}"/>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5" name="Footer Placeholder 4">
            <a:extLst>
              <a:ext uri="{FF2B5EF4-FFF2-40B4-BE49-F238E27FC236}">
                <a16:creationId xmlns:a16="http://schemas.microsoft.com/office/drawing/2014/main"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50ADC7-7CBF-4025-AB82-EB2E8983D5B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891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5672652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243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6" name="Title 5"/>
          <p:cNvSpPr>
            <a:spLocks noGrp="1"/>
          </p:cNvSpPr>
          <p:nvPr>
            <p:ph type="title"/>
          </p:nvPr>
        </p:nvSpPr>
        <p:spPr>
          <a:xfrm>
            <a:off x="269240" y="376299"/>
            <a:ext cx="5649800" cy="1311128"/>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2828013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01F61-6967-4BD7-A15C-814F17C713DC}"/>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5" name="Footer Placeholder 4">
            <a:extLst>
              <a:ext uri="{FF2B5EF4-FFF2-40B4-BE49-F238E27FC236}">
                <a16:creationId xmlns:a16="http://schemas.microsoft.com/office/drawing/2014/main"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2A440-F177-468A-97D5-F5198194844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8B1F88-B913-4272-BA6F-9648D337E48D}"/>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5" name="Footer Placeholder 4">
            <a:extLst>
              <a:ext uri="{FF2B5EF4-FFF2-40B4-BE49-F238E27FC236}">
                <a16:creationId xmlns:a16="http://schemas.microsoft.com/office/drawing/2014/main"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63228-ABA2-4A1C-B3D0-A8B2906DA9D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D2E137-239E-4192-8A44-DF231AE3167C}"/>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6" name="Footer Placeholder 5">
            <a:extLst>
              <a:ext uri="{FF2B5EF4-FFF2-40B4-BE49-F238E27FC236}">
                <a16:creationId xmlns:a16="http://schemas.microsoft.com/office/drawing/2014/main"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028D3-71F1-43B2-8CF2-F2329D46280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F770BC-17FB-4CC2-9A43-04476853BEAD}"/>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8" name="Footer Placeholder 7">
            <a:extLst>
              <a:ext uri="{FF2B5EF4-FFF2-40B4-BE49-F238E27FC236}">
                <a16:creationId xmlns:a16="http://schemas.microsoft.com/office/drawing/2014/main"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CB26FF-8C74-4D78-BB2D-8D4F1B182C7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15AE37-7501-4FFD-966A-284413989B05}"/>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4" name="Footer Placeholder 3">
            <a:extLst>
              <a:ext uri="{FF2B5EF4-FFF2-40B4-BE49-F238E27FC236}">
                <a16:creationId xmlns:a16="http://schemas.microsoft.com/office/drawing/2014/main"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0C93BF-B9C5-46C1-8822-2D806E2FECB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D8651-B569-4CFD-92BB-394D766E8AA4}"/>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3" name="Footer Placeholder 2">
            <a:extLst>
              <a:ext uri="{FF2B5EF4-FFF2-40B4-BE49-F238E27FC236}">
                <a16:creationId xmlns:a16="http://schemas.microsoft.com/office/drawing/2014/main"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92746B-7A5D-47F5-92F2-838FAC95F4D7}"/>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FE70C8-B034-4C54-A76A-ADD452975DFC}"/>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6" name="Footer Placeholder 5">
            <a:extLst>
              <a:ext uri="{FF2B5EF4-FFF2-40B4-BE49-F238E27FC236}">
                <a16:creationId xmlns:a16="http://schemas.microsoft.com/office/drawing/2014/main"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08AD-9801-4FAC-9A74-77BD2693831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8D604-DC68-4FCD-9910-455A3AFBB9F0}"/>
              </a:ext>
            </a:extLst>
          </p:cNvPr>
          <p:cNvSpPr>
            <a:spLocks noGrp="1"/>
          </p:cNvSpPr>
          <p:nvPr>
            <p:ph type="dt" sz="half" idx="10"/>
          </p:nvPr>
        </p:nvSpPr>
        <p:spPr/>
        <p:txBody>
          <a:bodyPr/>
          <a:lstStyle/>
          <a:p>
            <a:fld id="{C9735FA5-0397-45B2-8119-CC5865FE6363}" type="datetimeFigureOut">
              <a:rPr lang="en-IN" smtClean="0"/>
              <a:t>23-09-2019</a:t>
            </a:fld>
            <a:endParaRPr lang="en-IN"/>
          </a:p>
        </p:txBody>
      </p:sp>
      <p:sp>
        <p:nvSpPr>
          <p:cNvPr id="6" name="Footer Placeholder 5">
            <a:extLst>
              <a:ext uri="{FF2B5EF4-FFF2-40B4-BE49-F238E27FC236}">
                <a16:creationId xmlns:a16="http://schemas.microsoft.com/office/drawing/2014/main"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1962D-DD38-46AD-9FE8-E6B1CE56DA69}"/>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t>23-09-2019</a:t>
            </a:fld>
            <a:endParaRPr lang="en-IN"/>
          </a:p>
        </p:txBody>
      </p:sp>
      <p:sp>
        <p:nvSpPr>
          <p:cNvPr id="5" name="Footer Placeholder 4">
            <a:extLst>
              <a:ext uri="{FF2B5EF4-FFF2-40B4-BE49-F238E27FC236}">
                <a16:creationId xmlns:a16="http://schemas.microsoft.com/office/drawing/2014/main"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t>‹#›</a:t>
            </a:fld>
            <a:endParaRPr lang="en-IN"/>
          </a:p>
        </p:txBody>
      </p:sp>
    </p:spTree>
    <p:extLst>
      <p:ext uri="{BB962C8B-B14F-4D97-AF65-F5344CB8AC3E}">
        <p14:creationId xmlns:p14="http://schemas.microsoft.com/office/powerpoint/2010/main"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10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in/services/cognitive-services/computer-vis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azure/cognitive-services/computer-vision/home"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westcentralus.dev.cognitive.microsoft.com/docs/services/563879b61984550e40cbbe8d/operations/563879b61984550f30395237/consol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ub1uxo5nhxE"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azure.microsoft.com/en-in/services/cognitive-services/text-to-speech/" TargetMode="External"/><Relationship Id="rId2" Type="http://schemas.openxmlformats.org/officeDocument/2006/relationships/hyperlink" Target="https://azure.microsoft.com/en-in/services/cognitive-services/speech-to-text/"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azure.microsoft.com/en-in/services/cognitive-services/speaker-recognition/"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hyperlink" Target="https://www.qnamaker.ai/" TargetMode="Externa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hyperlink" Target="https://docs.microsoft.com/en-gb/azure/cognitive-services/luis/luis-how-to-use-prebuilt-domains" TargetMode="Externa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hyperlink" Target="https://www.luis.ai/"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hyperlink" Target="https://azure.microsoft.com/en-in/services/cognitive-services/text-analytics/"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1.jpeg"/></Relationships>
</file>

<file path=ppt/slides/_rels/slide9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1EF0B-A7DA-4B63-BF97-78154D51D73F}"/>
              </a:ext>
            </a:extLst>
          </p:cNvPr>
          <p:cNvPicPr>
            <a:picLocks noChangeAspect="1"/>
          </p:cNvPicPr>
          <p:nvPr/>
        </p:nvPicPr>
        <p:blipFill rotWithShape="1">
          <a:blip r:embed="rId2">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id="{A9548D00-1507-4EE8-ADB0-ED1B8B292DB8}"/>
              </a:ext>
            </a:extLst>
          </p:cNvPr>
          <p:cNvSpPr txBox="1">
            <a:spLocks/>
          </p:cNvSpPr>
          <p:nvPr/>
        </p:nvSpPr>
        <p:spPr>
          <a:xfrm>
            <a:off x="0" y="479425"/>
            <a:ext cx="5653377"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Segoe UI" panose="020B0502040204020203" pitchFamily="34" charset="0"/>
                <a:cs typeface="Segoe UI" panose="020B0502040204020203" pitchFamily="34" charset="0"/>
              </a:rPr>
              <a:t>AI Partner Tech Series - Azure Cognitive Services</a:t>
            </a:r>
          </a:p>
        </p:txBody>
      </p:sp>
      <p:cxnSp>
        <p:nvCxnSpPr>
          <p:cNvPr id="10" name="Straight Connector 9">
            <a:extLst>
              <a:ext uri="{FF2B5EF4-FFF2-40B4-BE49-F238E27FC236}">
                <a16:creationId xmlns:a16="http://schemas.microsoft.com/office/drawing/2014/main"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10</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The What, How and Why of Cognitive Services</a:t>
            </a:r>
          </a:p>
        </p:txBody>
      </p:sp>
    </p:spTree>
    <p:extLst>
      <p:ext uri="{BB962C8B-B14F-4D97-AF65-F5344CB8AC3E}">
        <p14:creationId xmlns:p14="http://schemas.microsoft.com/office/powerpoint/2010/main" val="1898477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0053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375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94" y="1520453"/>
            <a:ext cx="5765211" cy="3242931"/>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3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71287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4" y="141037"/>
            <a:ext cx="11974691"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76519" y="237642"/>
            <a:ext cx="7371698"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chemeClr val="bg1"/>
                </a:solidFill>
                <a:latin typeface="+mj-lt"/>
              </a:rPr>
              <a:t>Bot Frame Work Components</a:t>
            </a:r>
          </a:p>
        </p:txBody>
      </p:sp>
    </p:spTree>
    <p:extLst>
      <p:ext uri="{BB962C8B-B14F-4D97-AF65-F5344CB8AC3E}">
        <p14:creationId xmlns:p14="http://schemas.microsoft.com/office/powerpoint/2010/main" val="16840710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Demos/ Code Walk Thro / </a:t>
            </a:r>
            <a:r>
              <a:rPr lang="en-US" sz="4400" dirty="0" err="1">
                <a:solidFill>
                  <a:schemeClr val="accent1"/>
                </a:solidFill>
              </a:rPr>
              <a:t>HoLs</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203132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Basic Bot</a:t>
            </a:r>
          </a:p>
          <a:p>
            <a:pPr marL="285750" indent="-285750">
              <a:buFont typeface="Wingdings" panose="05000000000000000000" pitchFamily="2" charset="2"/>
              <a:buChar char="q"/>
            </a:pPr>
            <a:r>
              <a:rPr lang="en-IN" dirty="0"/>
              <a:t>Waterfall Bot</a:t>
            </a:r>
          </a:p>
          <a:p>
            <a:pPr marL="285750" indent="-285750">
              <a:buFont typeface="Wingdings" panose="05000000000000000000" pitchFamily="2" charset="2"/>
              <a:buChar char="q"/>
            </a:pPr>
            <a:r>
              <a:rPr lang="en-IN" dirty="0"/>
              <a:t>Form Based Bot</a:t>
            </a:r>
          </a:p>
          <a:p>
            <a:pPr marL="285750" indent="-285750">
              <a:buFont typeface="Wingdings" panose="05000000000000000000" pitchFamily="2" charset="2"/>
              <a:buChar char="q"/>
            </a:pPr>
            <a:r>
              <a:rPr lang="en-IN" dirty="0" err="1"/>
              <a:t>QnA</a:t>
            </a:r>
            <a:r>
              <a:rPr lang="en-IN" dirty="0"/>
              <a:t> Bot</a:t>
            </a:r>
          </a:p>
          <a:p>
            <a:pPr marL="285750" indent="-285750">
              <a:buFont typeface="Wingdings" panose="05000000000000000000" pitchFamily="2" charset="2"/>
              <a:buChar char="q"/>
            </a:pPr>
            <a:r>
              <a:rPr lang="en-IN" dirty="0"/>
              <a:t>LUIS Bot</a:t>
            </a:r>
          </a:p>
          <a:p>
            <a:endParaRPr lang="en-IN" dirty="0"/>
          </a:p>
        </p:txBody>
      </p:sp>
    </p:spTree>
    <p:extLst>
      <p:ext uri="{BB962C8B-B14F-4D97-AF65-F5344CB8AC3E}">
        <p14:creationId xmlns:p14="http://schemas.microsoft.com/office/powerpoint/2010/main" val="8648291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Key Bot Scenarios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1754326"/>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Cortana skills bot</a:t>
            </a:r>
          </a:p>
          <a:p>
            <a:pPr marL="285750" indent="-285750">
              <a:buFont typeface="Wingdings" panose="05000000000000000000" pitchFamily="2" charset="2"/>
              <a:buChar char="q"/>
            </a:pPr>
            <a:r>
              <a:rPr lang="en-IN" dirty="0"/>
              <a:t>Enterprise productivity bot</a:t>
            </a:r>
          </a:p>
          <a:p>
            <a:pPr marL="285750" indent="-285750">
              <a:buFont typeface="Wingdings" panose="05000000000000000000" pitchFamily="2" charset="2"/>
              <a:buChar char="q"/>
            </a:pPr>
            <a:r>
              <a:rPr lang="en-IN" dirty="0"/>
              <a:t>Information bot</a:t>
            </a:r>
          </a:p>
          <a:p>
            <a:pPr marL="285750" indent="-285750">
              <a:buFont typeface="Wingdings" panose="05000000000000000000" pitchFamily="2" charset="2"/>
              <a:buChar char="q"/>
            </a:pPr>
            <a:r>
              <a:rPr lang="en-IN" dirty="0"/>
              <a:t>IoT bot</a:t>
            </a:r>
          </a:p>
          <a:p>
            <a:endParaRPr lang="en-IN" dirty="0"/>
          </a:p>
        </p:txBody>
      </p:sp>
    </p:spTree>
    <p:extLst>
      <p:ext uri="{BB962C8B-B14F-4D97-AF65-F5344CB8AC3E}">
        <p14:creationId xmlns:p14="http://schemas.microsoft.com/office/powerpoint/2010/main" val="22983810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Enterprise productivity bot</a:t>
            </a:r>
          </a:p>
          <a:p>
            <a:pPr defTabSz="932563">
              <a:defRPr/>
            </a:pPr>
            <a:endParaRPr lang="en-IN" sz="4400" dirty="0"/>
          </a:p>
          <a:p>
            <a:pPr defTabSz="932563">
              <a:defRPr/>
            </a:pPr>
            <a:r>
              <a:rPr lang="en-US" sz="2800" dirty="0">
                <a:solidFill>
                  <a:schemeClr val="accent1"/>
                </a:solidFill>
              </a:rPr>
              <a:t>These bots increase productivity of any organization by integrating bots with productivity services like Office 365 and Dynamics CRM and any of their proprietary </a:t>
            </a:r>
            <a:r>
              <a:rPr lang="en-US" sz="2800" dirty="0" err="1">
                <a:solidFill>
                  <a:schemeClr val="accent1"/>
                </a:solidFill>
              </a:rPr>
              <a:t>LoB</a:t>
            </a:r>
            <a:r>
              <a:rPr lang="en-US" sz="2800" dirty="0">
                <a:solidFill>
                  <a:schemeClr val="accent1"/>
                </a:solidFill>
              </a:rPr>
              <a:t> Applications</a:t>
            </a:r>
            <a:endParaRPr lang="en-IN" sz="2400" dirty="0">
              <a:solidFill>
                <a:schemeClr val="accent1"/>
              </a:solidFill>
            </a:endParaRPr>
          </a:p>
          <a:p>
            <a:pPr defTabSz="932563">
              <a:defRPr/>
            </a:pPr>
            <a:endParaRPr lang="en-US" sz="1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id="{C5E31E35-BA13-461E-9130-15E875A4A1AD}"/>
              </a:ext>
            </a:extLst>
          </p:cNvPr>
          <p:cNvPicPr>
            <a:picLocks noChangeAspect="1"/>
          </p:cNvPicPr>
          <p:nvPr/>
        </p:nvPicPr>
        <p:blipFill>
          <a:blip r:embed="rId2"/>
          <a:stretch>
            <a:fillRect/>
          </a:stretch>
        </p:blipFill>
        <p:spPr>
          <a:xfrm>
            <a:off x="855407" y="2379692"/>
            <a:ext cx="9488129" cy="3729767"/>
          </a:xfrm>
          <a:prstGeom prst="rect">
            <a:avLst/>
          </a:prstGeom>
        </p:spPr>
      </p:pic>
    </p:spTree>
    <p:extLst>
      <p:ext uri="{BB962C8B-B14F-4D97-AF65-F5344CB8AC3E}">
        <p14:creationId xmlns:p14="http://schemas.microsoft.com/office/powerpoint/2010/main" val="37679419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Information bot</a:t>
            </a:r>
          </a:p>
          <a:p>
            <a:pPr defTabSz="932563">
              <a:defRPr/>
            </a:pPr>
            <a:r>
              <a:rPr lang="en-US" sz="2800" dirty="0">
                <a:solidFill>
                  <a:schemeClr val="accent1"/>
                </a:solidFill>
              </a:rPr>
              <a:t>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2" name="Picture 1">
            <a:extLst>
              <a:ext uri="{FF2B5EF4-FFF2-40B4-BE49-F238E27FC236}">
                <a16:creationId xmlns:a16="http://schemas.microsoft.com/office/drawing/2014/main" id="{F8DA287A-F9A2-472E-A19B-3A8C8464F883}"/>
              </a:ext>
            </a:extLst>
          </p:cNvPr>
          <p:cNvPicPr>
            <a:picLocks noChangeAspect="1"/>
          </p:cNvPicPr>
          <p:nvPr/>
        </p:nvPicPr>
        <p:blipFill>
          <a:blip r:embed="rId2"/>
          <a:stretch>
            <a:fillRect/>
          </a:stretch>
        </p:blipFill>
        <p:spPr>
          <a:xfrm>
            <a:off x="629265" y="2403254"/>
            <a:ext cx="10589341" cy="4095869"/>
          </a:xfrm>
          <a:prstGeom prst="rect">
            <a:avLst/>
          </a:prstGeom>
        </p:spPr>
      </p:pic>
    </p:spTree>
    <p:extLst>
      <p:ext uri="{BB962C8B-B14F-4D97-AF65-F5344CB8AC3E}">
        <p14:creationId xmlns:p14="http://schemas.microsoft.com/office/powerpoint/2010/main" val="35693891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Task automation</a:t>
            </a:r>
          </a:p>
          <a:p>
            <a:endParaRPr lang="en-IN" dirty="0"/>
          </a:p>
          <a:p>
            <a:pPr marL="742950" lvl="1" indent="-285750">
              <a:buFont typeface="Wingdings" panose="05000000000000000000" pitchFamily="2" charset="2"/>
              <a:buChar char="q"/>
            </a:pPr>
            <a:r>
              <a:rPr lang="en-US" dirty="0"/>
              <a:t>Bot enables a user to complete a specific task or set of tasks without any assistance from a human. This type of bot often closely resembles a typical app or website, communicating with the user primarily via rich user controls and text. It may have natural language understanding capabilities to enrich conversations with users.</a:t>
            </a:r>
          </a:p>
          <a:p>
            <a:pPr marL="742950" lvl="1" indent="-285750">
              <a:buFont typeface="Wingdings" panose="05000000000000000000" pitchFamily="2" charset="2"/>
              <a:buChar char="q"/>
            </a:pPr>
            <a:r>
              <a:rPr lang="en-US" dirty="0"/>
              <a:t>Examples  :  How to Reset my Password</a:t>
            </a:r>
            <a:endParaRPr lang="en-IN" dirty="0"/>
          </a:p>
          <a:p>
            <a:br>
              <a:rPr lang="en-IN" dirty="0"/>
            </a:br>
            <a:endParaRPr lang="en-IN" dirty="0"/>
          </a:p>
          <a:p>
            <a:pPr marL="285750" indent="-285750">
              <a:buFont typeface="Wingdings" panose="05000000000000000000" pitchFamily="2" charset="2"/>
              <a:buChar char="q"/>
            </a:pPr>
            <a:r>
              <a:rPr lang="en-US" dirty="0"/>
              <a:t>Access to knowledge and other content ( Knowledge Mining)</a:t>
            </a:r>
          </a:p>
          <a:p>
            <a:pPr marL="285750" indent="-285750">
              <a:buFont typeface="Wingdings" panose="05000000000000000000" pitchFamily="2" charset="2"/>
              <a:buChar char="q"/>
            </a:pPr>
            <a:endParaRPr lang="en-IN" dirty="0"/>
          </a:p>
          <a:p>
            <a:pPr marL="742950" lvl="1" indent="-285750">
              <a:buFont typeface="Wingdings" panose="05000000000000000000" pitchFamily="2" charset="2"/>
              <a:buChar char="q"/>
            </a:pPr>
            <a:r>
              <a:rPr lang="en-US" dirty="0"/>
              <a:t>Designed to provide information about virtually any topic. For example, one knowledge bot might answer questions about events such as, "What bot events are there at this conference?", "When is the next show?", or "Who is Tame Impala?" Another might answer IT-related questions such as "How do I update my operating system?" or "Where do I go to reset my password?" Yet another might answer questions about contacts such as "Who is John Doe?" or "What is Jane Doe's email address? </a:t>
            </a:r>
          </a:p>
          <a:p>
            <a:pPr marL="285750" lvl="1"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Bot to human handoff</a:t>
            </a:r>
          </a:p>
          <a:p>
            <a:pPr marL="742950" lvl="1" indent="-285750">
              <a:buFont typeface="Wingdings" panose="05000000000000000000" pitchFamily="2" charset="2"/>
              <a:buChar char="q"/>
            </a:pPr>
            <a:r>
              <a:rPr lang="en-US" dirty="0"/>
              <a:t>Regardless of how much artificial intelligence a bot possesses, there may still be times when it needs to hand off the conversation to a human being. The bot should recognize when it needs to hand off and provide the user with a clear, smooth transition.</a:t>
            </a:r>
            <a:endParaRPr lang="en-IN" dirty="0"/>
          </a:p>
          <a:p>
            <a:endParaRPr lang="en-IN" dirty="0"/>
          </a:p>
        </p:txBody>
      </p:sp>
    </p:spTree>
    <p:extLst>
      <p:ext uri="{BB962C8B-B14F-4D97-AF65-F5344CB8AC3E}">
        <p14:creationId xmlns:p14="http://schemas.microsoft.com/office/powerpoint/2010/main" val="4708495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Bot to web browser and back</a:t>
            </a:r>
            <a:endParaRPr lang="en-IN" dirty="0"/>
          </a:p>
          <a:p>
            <a:pPr marL="742950" lvl="1" indent="-285750">
              <a:buFont typeface="Wingdings" panose="05000000000000000000" pitchFamily="2" charset="2"/>
              <a:buChar char="q"/>
            </a:pPr>
            <a:r>
              <a:rPr lang="en-US" dirty="0"/>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a:p>
            <a:pPr marL="742950" lvl="1" indent="-285750">
              <a:buFont typeface="Wingdings" panose="05000000000000000000" pitchFamily="2" charset="2"/>
              <a:buChar char="q"/>
            </a:pPr>
            <a:r>
              <a:rPr lang="en-US" dirty="0"/>
              <a:t>Two Main Scenarios :  Authentication &amp; Authorization, Security &amp; Compliance ( Online Payment)</a:t>
            </a:r>
            <a:br>
              <a:rPr lang="en-IN" dirty="0"/>
            </a:br>
            <a:endParaRPr lang="en-IN" dirty="0"/>
          </a:p>
          <a:p>
            <a:pPr marL="285750" indent="-285750">
              <a:buFont typeface="Wingdings" panose="05000000000000000000" pitchFamily="2" charset="2"/>
              <a:buChar char="q"/>
            </a:pPr>
            <a:r>
              <a:rPr lang="en-US" dirty="0"/>
              <a:t>Communicating with rich text and media</a:t>
            </a:r>
          </a:p>
          <a:p>
            <a:pPr marL="742950" lvl="1" indent="-285750">
              <a:buFont typeface="Wingdings" panose="05000000000000000000" pitchFamily="2" charset="2"/>
              <a:buChar char="q"/>
            </a:pPr>
            <a:r>
              <a:rPr lang="en-US" dirty="0"/>
              <a:t>Attachment: You may want to send the user content like an image or video</a:t>
            </a:r>
          </a:p>
          <a:p>
            <a:pPr marL="742950" lvl="1" indent="-285750">
              <a:buFont typeface="Wingdings" panose="05000000000000000000" pitchFamily="2" charset="2"/>
              <a:buChar char="q"/>
            </a:pPr>
            <a:r>
              <a:rPr lang="en-US" dirty="0"/>
              <a:t>Hero card: Besides a simple attachment, you can attach a hero card, which allows you to combine images and buttons in one object.</a:t>
            </a:r>
          </a:p>
          <a:p>
            <a:pPr marL="742950" lvl="1" indent="-285750">
              <a:buFont typeface="Wingdings" panose="05000000000000000000" pitchFamily="2" charset="2"/>
              <a:buChar char="q"/>
            </a:pPr>
            <a:r>
              <a:rPr lang="en-US" dirty="0"/>
              <a:t>Adaptive card: Adaptive cards make it easier for you to build for one channel and deploy to many, matching the theme of the destination.</a:t>
            </a:r>
          </a:p>
          <a:p>
            <a:pPr marL="742950" lvl="1" indent="-285750">
              <a:buFont typeface="Wingdings" panose="05000000000000000000" pitchFamily="2" charset="2"/>
              <a:buChar char="q"/>
            </a:pPr>
            <a:r>
              <a:rPr lang="en-US" dirty="0"/>
              <a:t>Carousel of cards: Use these when you want to include multiple attachments in a carousel layout, which places the attachments side-by-side and allows the user to scroll across (like a carousel...).</a:t>
            </a:r>
          </a:p>
          <a:p>
            <a:pPr marL="742950" lvl="1" indent="-285750">
              <a:buFont typeface="Wingdings" panose="05000000000000000000" pitchFamily="2" charset="2"/>
              <a:buChar char="q"/>
            </a:pPr>
            <a:r>
              <a:rPr lang="en-US" dirty="0"/>
              <a:t>Suggested actions: These are great and also known as "quick replies" that can be shown to the user for a single (specific) turn of the conversation, meaning that after the user makes a selection they cannot return and click an "older" suggestion. Suggested actions can be used to decrease the amount of typing for users, as well as to help guide users through a conversation.</a:t>
            </a:r>
          </a:p>
          <a:p>
            <a:endParaRPr lang="en-IN" dirty="0"/>
          </a:p>
        </p:txBody>
      </p:sp>
    </p:spTree>
    <p:extLst>
      <p:ext uri="{BB962C8B-B14F-4D97-AF65-F5344CB8AC3E}">
        <p14:creationId xmlns:p14="http://schemas.microsoft.com/office/powerpoint/2010/main" val="2939224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11</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4524315"/>
          </a:xfrm>
          <a:prstGeom prst="rect">
            <a:avLst/>
          </a:prstGeom>
          <a:noFill/>
        </p:spPr>
        <p:txBody>
          <a:bodyPr wrap="square" rtlCol="0">
            <a:spAutoFit/>
          </a:bodyPr>
          <a:lstStyle/>
          <a:p>
            <a:r>
              <a:rPr lang="en-US" sz="2400" dirty="0"/>
              <a:t>Azure Cognitive Services are APIs, SDKs, and services provided by Microsoft to help developers build intelligent applications without having direct AI or data science skills or knowledge. Azure Cognitive Services enable developers to easily add cognitive features into their applications.</a:t>
            </a:r>
          </a:p>
          <a:p>
            <a:endParaRPr lang="en-US" sz="2400" dirty="0"/>
          </a:p>
          <a:p>
            <a:r>
              <a:rPr lang="en-US" sz="2400" dirty="0"/>
              <a:t>A set of Machine Learning Algorithms bundled and provided as simple RESTful APIs  hiding all the complexities behind the scene</a:t>
            </a:r>
          </a:p>
          <a:p>
            <a:endParaRPr lang="en-US" sz="2400" dirty="0"/>
          </a:p>
          <a:p>
            <a:r>
              <a:rPr lang="en-US" sz="2400" dirty="0"/>
              <a:t>The goal of Azure Cognitive Services is to help developers create applications that can </a:t>
            </a:r>
            <a:r>
              <a:rPr lang="en-US" sz="2400" b="1" dirty="0"/>
              <a:t>see, hear, speak, understand, and even begin to reason.</a:t>
            </a:r>
            <a:r>
              <a:rPr lang="en-US" sz="2400" dirty="0"/>
              <a:t> </a:t>
            </a:r>
          </a:p>
          <a:p>
            <a:endParaRPr lang="en-US" sz="2400" dirty="0"/>
          </a:p>
          <a:p>
            <a:endParaRPr lang="en-US" sz="2400" dirty="0"/>
          </a:p>
          <a:p>
            <a:r>
              <a:rPr lang="en-US" sz="2400" dirty="0"/>
              <a:t>It’s a way to quickly build “</a:t>
            </a:r>
            <a:r>
              <a:rPr lang="en-US" sz="2400" b="1" u="sng" dirty="0"/>
              <a:t>Eyes and Ears</a:t>
            </a:r>
            <a:r>
              <a:rPr lang="en-US" sz="2400" dirty="0"/>
              <a:t>” to your applications !!</a:t>
            </a:r>
            <a:endParaRPr lang="en-IN" sz="2400" dirty="0"/>
          </a:p>
        </p:txBody>
      </p:sp>
    </p:spTree>
    <p:extLst>
      <p:ext uri="{BB962C8B-B14F-4D97-AF65-F5344CB8AC3E}">
        <p14:creationId xmlns:p14="http://schemas.microsoft.com/office/powerpoint/2010/main" val="10826196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295465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Handling Interruptions</a:t>
            </a:r>
            <a:endParaRPr lang="en-IN" dirty="0"/>
          </a:p>
          <a:p>
            <a:pPr marL="742950" lvl="1" indent="-285750">
              <a:buFont typeface="Wingdings" panose="05000000000000000000" pitchFamily="2" charset="2"/>
              <a:buChar char="q"/>
            </a:pPr>
            <a:r>
              <a:rPr lang="en-US" dirty="0"/>
              <a:t>You might think that users are good and follow your planned conversation flow with no issues. However, often this is not the case. People change their minds, and you want your bot to be able to manage that. It's important to think about how you want your bot to handle those situations. Since all bots are different, the specifics will depend on your scenario.</a:t>
            </a:r>
          </a:p>
          <a:p>
            <a:br>
              <a:rPr lang="en-US" dirty="0"/>
            </a:br>
            <a:endParaRPr lang="en-US" dirty="0"/>
          </a:p>
          <a:p>
            <a:endParaRPr lang="en-US" dirty="0"/>
          </a:p>
          <a:p>
            <a:pPr algn="ctr"/>
            <a:r>
              <a:rPr lang="en-US" sz="2400" dirty="0">
                <a:solidFill>
                  <a:schemeClr val="accent1"/>
                </a:solidFill>
              </a:rPr>
              <a:t>Demo</a:t>
            </a:r>
            <a:endParaRPr lang="en-IN" sz="2400" dirty="0">
              <a:solidFill>
                <a:schemeClr val="accent1"/>
              </a:solidFill>
            </a:endParaRPr>
          </a:p>
        </p:txBody>
      </p:sp>
    </p:spTree>
    <p:extLst>
      <p:ext uri="{BB962C8B-B14F-4D97-AF65-F5344CB8AC3E}">
        <p14:creationId xmlns:p14="http://schemas.microsoft.com/office/powerpoint/2010/main" val="13221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12</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3785652"/>
          </a:xfrm>
          <a:prstGeom prst="rect">
            <a:avLst/>
          </a:prstGeom>
          <a:noFill/>
        </p:spPr>
        <p:txBody>
          <a:bodyPr wrap="square" rtlCol="0">
            <a:spAutoFit/>
          </a:bodyPr>
          <a:lstStyle/>
          <a:p>
            <a:r>
              <a:rPr lang="en-US" sz="2400" dirty="0"/>
              <a:t>Working with Cognitive Services in SILOs is very simple and easy. You just need to know what is the API/SDK, what are the input parameters to be passed and what is output JSON structure…</a:t>
            </a:r>
          </a:p>
          <a:p>
            <a:endParaRPr lang="en-US" sz="2400" dirty="0"/>
          </a:p>
          <a:p>
            <a:endParaRPr lang="en-US" sz="2400" dirty="0"/>
          </a:p>
          <a:p>
            <a:r>
              <a:rPr lang="en-US" sz="2400" dirty="0"/>
              <a:t>But the complexity lies in</a:t>
            </a:r>
          </a:p>
          <a:p>
            <a:endParaRPr lang="en-US" sz="2400" dirty="0"/>
          </a:p>
          <a:p>
            <a:pPr marL="457200" indent="-457200">
              <a:buAutoNum type="arabicPeriod"/>
            </a:pPr>
            <a:r>
              <a:rPr lang="en-US" sz="2400" dirty="0"/>
              <a:t>When to pick which API / SDK ?</a:t>
            </a:r>
          </a:p>
          <a:p>
            <a:pPr marL="457200" indent="-457200">
              <a:buAutoNum type="arabicPeriod"/>
            </a:pPr>
            <a:r>
              <a:rPr lang="en-US" sz="2400" dirty="0"/>
              <a:t>How to integrate Many Cognitive Service API together to build an End-to-End use-case ?</a:t>
            </a:r>
          </a:p>
          <a:p>
            <a:pPr marL="457200" indent="-457200">
              <a:buAutoNum type="arabicPeriod"/>
            </a:pPr>
            <a:r>
              <a:rPr lang="en-US" sz="2400" dirty="0"/>
              <a:t>What are the best practices associated with each APIs ?</a:t>
            </a:r>
          </a:p>
          <a:p>
            <a:pPr marL="457200" indent="-457200">
              <a:buAutoNum type="arabicPeriod"/>
            </a:pPr>
            <a:r>
              <a:rPr lang="en-US" sz="2400" dirty="0"/>
              <a:t>What are the limitations and work-arounds for the same. </a:t>
            </a:r>
            <a:endParaRPr lang="en-IN" sz="2400" dirty="0"/>
          </a:p>
        </p:txBody>
      </p:sp>
    </p:spTree>
    <p:extLst>
      <p:ext uri="{BB962C8B-B14F-4D97-AF65-F5344CB8AC3E}">
        <p14:creationId xmlns:p14="http://schemas.microsoft.com/office/powerpoint/2010/main" val="63418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0FEF-F47F-41AF-840B-E22D7752B179}"/>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Data to Wisdom Pyramid</a:t>
            </a:r>
            <a:endParaRPr lang="en-IN" sz="4400" dirty="0">
              <a:solidFill>
                <a:srgbClr val="0070C0"/>
              </a:solidFill>
            </a:endParaRPr>
          </a:p>
        </p:txBody>
      </p:sp>
      <p:sp>
        <p:nvSpPr>
          <p:cNvPr id="3" name="Rectangle 2">
            <a:extLst>
              <a:ext uri="{FF2B5EF4-FFF2-40B4-BE49-F238E27FC236}">
                <a16:creationId xmlns:a16="http://schemas.microsoft.com/office/drawing/2014/main" id="{FF79BC70-025E-4753-88F9-148EC72D3F4B}"/>
              </a:ext>
            </a:extLst>
          </p:cNvPr>
          <p:cNvSpPr/>
          <p:nvPr/>
        </p:nvSpPr>
        <p:spPr>
          <a:xfrm>
            <a:off x="1443163" y="3760964"/>
            <a:ext cx="5001370" cy="75537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535C8005-0A93-4A85-BE24-E5CEB71550DD}"/>
              </a:ext>
            </a:extLst>
          </p:cNvPr>
          <p:cNvSpPr/>
          <p:nvPr/>
        </p:nvSpPr>
        <p:spPr>
          <a:xfrm>
            <a:off x="1661822" y="2975105"/>
            <a:ext cx="4579953" cy="75537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Information</a:t>
            </a:r>
            <a:endParaRPr lang="en-IN" dirty="0"/>
          </a:p>
        </p:txBody>
      </p:sp>
      <p:sp>
        <p:nvSpPr>
          <p:cNvPr id="6" name="Rectangle 5">
            <a:extLst>
              <a:ext uri="{FF2B5EF4-FFF2-40B4-BE49-F238E27FC236}">
                <a16:creationId xmlns:a16="http://schemas.microsoft.com/office/drawing/2014/main" id="{C7F15533-7E64-472A-B107-53911A9049DC}"/>
              </a:ext>
            </a:extLst>
          </p:cNvPr>
          <p:cNvSpPr/>
          <p:nvPr/>
        </p:nvSpPr>
        <p:spPr>
          <a:xfrm>
            <a:off x="1916264" y="2189243"/>
            <a:ext cx="4071068" cy="7553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Knowledge</a:t>
            </a:r>
            <a:endParaRPr lang="en-IN" dirty="0"/>
          </a:p>
        </p:txBody>
      </p:sp>
      <p:sp>
        <p:nvSpPr>
          <p:cNvPr id="7" name="Rectangle 6">
            <a:extLst>
              <a:ext uri="{FF2B5EF4-FFF2-40B4-BE49-F238E27FC236}">
                <a16:creationId xmlns:a16="http://schemas.microsoft.com/office/drawing/2014/main" id="{533BD246-7045-4F62-98C1-7F485370403E}"/>
              </a:ext>
            </a:extLst>
          </p:cNvPr>
          <p:cNvSpPr/>
          <p:nvPr/>
        </p:nvSpPr>
        <p:spPr>
          <a:xfrm>
            <a:off x="2254193" y="1397698"/>
            <a:ext cx="3458817" cy="75537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Wisdom</a:t>
            </a:r>
            <a:endParaRPr lang="en-IN" dirty="0"/>
          </a:p>
        </p:txBody>
      </p:sp>
      <p:sp>
        <p:nvSpPr>
          <p:cNvPr id="8" name="Arrow: Pentagon 7">
            <a:extLst>
              <a:ext uri="{FF2B5EF4-FFF2-40B4-BE49-F238E27FC236}">
                <a16:creationId xmlns:a16="http://schemas.microsoft.com/office/drawing/2014/main" id="{4B53DA6A-42BC-4906-A04D-62129A4ABC8E}"/>
              </a:ext>
            </a:extLst>
          </p:cNvPr>
          <p:cNvSpPr/>
          <p:nvPr/>
        </p:nvSpPr>
        <p:spPr>
          <a:xfrm>
            <a:off x="6480317" y="3768914"/>
            <a:ext cx="962107" cy="755373"/>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Raw</a:t>
            </a:r>
            <a:endParaRPr lang="en-IN" sz="1200" dirty="0"/>
          </a:p>
        </p:txBody>
      </p:sp>
      <p:sp>
        <p:nvSpPr>
          <p:cNvPr id="9" name="Arrow: Pentagon 8">
            <a:extLst>
              <a:ext uri="{FF2B5EF4-FFF2-40B4-BE49-F238E27FC236}">
                <a16:creationId xmlns:a16="http://schemas.microsoft.com/office/drawing/2014/main" id="{E2224EEC-B9BC-4DD4-9852-537306826897}"/>
              </a:ext>
            </a:extLst>
          </p:cNvPr>
          <p:cNvSpPr/>
          <p:nvPr/>
        </p:nvSpPr>
        <p:spPr>
          <a:xfrm>
            <a:off x="6259005" y="2983059"/>
            <a:ext cx="962107" cy="755373"/>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Meaning</a:t>
            </a:r>
            <a:endParaRPr lang="en-IN" sz="1200" dirty="0"/>
          </a:p>
        </p:txBody>
      </p:sp>
      <p:sp>
        <p:nvSpPr>
          <p:cNvPr id="10" name="Arrow: Pentagon 9">
            <a:extLst>
              <a:ext uri="{FF2B5EF4-FFF2-40B4-BE49-F238E27FC236}">
                <a16:creationId xmlns:a16="http://schemas.microsoft.com/office/drawing/2014/main" id="{F9E6F25E-B27F-466D-BD0B-D6A36FE778A2}"/>
              </a:ext>
            </a:extLst>
          </p:cNvPr>
          <p:cNvSpPr/>
          <p:nvPr/>
        </p:nvSpPr>
        <p:spPr>
          <a:xfrm>
            <a:off x="6005887" y="2197209"/>
            <a:ext cx="962107" cy="755373"/>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Context</a:t>
            </a:r>
            <a:endParaRPr lang="en-IN" sz="1200" dirty="0"/>
          </a:p>
        </p:txBody>
      </p:sp>
      <p:sp>
        <p:nvSpPr>
          <p:cNvPr id="11" name="Arrow: Pentagon 10">
            <a:extLst>
              <a:ext uri="{FF2B5EF4-FFF2-40B4-BE49-F238E27FC236}">
                <a16:creationId xmlns:a16="http://schemas.microsoft.com/office/drawing/2014/main" id="{40FE8D65-1777-46C7-8D86-909C2A45BF85}"/>
              </a:ext>
            </a:extLst>
          </p:cNvPr>
          <p:cNvSpPr/>
          <p:nvPr/>
        </p:nvSpPr>
        <p:spPr>
          <a:xfrm>
            <a:off x="5727591" y="1410024"/>
            <a:ext cx="962107" cy="755373"/>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Applied</a:t>
            </a:r>
            <a:endParaRPr lang="en-IN" sz="1200" dirty="0"/>
          </a:p>
        </p:txBody>
      </p:sp>
      <p:sp>
        <p:nvSpPr>
          <p:cNvPr id="12" name="Rectangle: Top Corners One Rounded and One Snipped 11">
            <a:extLst>
              <a:ext uri="{FF2B5EF4-FFF2-40B4-BE49-F238E27FC236}">
                <a16:creationId xmlns:a16="http://schemas.microsoft.com/office/drawing/2014/main" id="{82F98789-DC03-40B2-B7A8-BBEBF7E007EE}"/>
              </a:ext>
            </a:extLst>
          </p:cNvPr>
          <p:cNvSpPr/>
          <p:nvPr/>
        </p:nvSpPr>
        <p:spPr>
          <a:xfrm>
            <a:off x="7442424" y="3808673"/>
            <a:ext cx="2321781" cy="683812"/>
          </a:xfrm>
          <a:prstGeom prst="snip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a:t>Red, 192.222.234.234, Lat:, Lon :</a:t>
            </a:r>
            <a:endParaRPr lang="en-IN" sz="1400" dirty="0"/>
          </a:p>
        </p:txBody>
      </p:sp>
      <p:sp>
        <p:nvSpPr>
          <p:cNvPr id="13" name="Rectangle: Top Corners One Rounded and One Snipped 12">
            <a:extLst>
              <a:ext uri="{FF2B5EF4-FFF2-40B4-BE49-F238E27FC236}">
                <a16:creationId xmlns:a16="http://schemas.microsoft.com/office/drawing/2014/main" id="{3CF7C2D5-2603-47AA-A17B-8E313A076CB8}"/>
              </a:ext>
            </a:extLst>
          </p:cNvPr>
          <p:cNvSpPr/>
          <p:nvPr/>
        </p:nvSpPr>
        <p:spPr>
          <a:xfrm>
            <a:off x="7205206" y="3006910"/>
            <a:ext cx="2321781" cy="683812"/>
          </a:xfrm>
          <a:prstGeom prst="snip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t>North Facing Traffic Light is on. George + Pitt </a:t>
            </a:r>
            <a:r>
              <a:rPr lang="en-US" sz="1400" dirty="0" err="1"/>
              <a:t>Strert</a:t>
            </a:r>
            <a:r>
              <a:rPr lang="en-US" sz="1400" dirty="0"/>
              <a:t> Jn </a:t>
            </a:r>
            <a:endParaRPr lang="en-IN" sz="1400" dirty="0"/>
          </a:p>
        </p:txBody>
      </p:sp>
      <p:sp>
        <p:nvSpPr>
          <p:cNvPr id="14" name="Rectangle: Top Corners One Rounded and One Snipped 13">
            <a:extLst>
              <a:ext uri="{FF2B5EF4-FFF2-40B4-BE49-F238E27FC236}">
                <a16:creationId xmlns:a16="http://schemas.microsoft.com/office/drawing/2014/main" id="{A250F714-1160-4D2B-9296-E3FD731FC35A}"/>
              </a:ext>
            </a:extLst>
          </p:cNvPr>
          <p:cNvSpPr/>
          <p:nvPr/>
        </p:nvSpPr>
        <p:spPr>
          <a:xfrm>
            <a:off x="6983894" y="2165393"/>
            <a:ext cx="2321781" cy="683812"/>
          </a:xfrm>
          <a:prstGeom prst="snip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Traffic Light that I am driving toward has just turned Red</a:t>
            </a:r>
            <a:endParaRPr lang="en-IN" sz="1400" dirty="0"/>
          </a:p>
        </p:txBody>
      </p:sp>
      <p:sp>
        <p:nvSpPr>
          <p:cNvPr id="15" name="Rectangle: Top Corners One Rounded and One Snipped 14">
            <a:extLst>
              <a:ext uri="{FF2B5EF4-FFF2-40B4-BE49-F238E27FC236}">
                <a16:creationId xmlns:a16="http://schemas.microsoft.com/office/drawing/2014/main" id="{BED0EBE0-8335-4451-A42B-2C71C932A6BB}"/>
              </a:ext>
            </a:extLst>
          </p:cNvPr>
          <p:cNvSpPr/>
          <p:nvPr/>
        </p:nvSpPr>
        <p:spPr>
          <a:xfrm>
            <a:off x="6698972" y="1403391"/>
            <a:ext cx="2321781" cy="683812"/>
          </a:xfrm>
          <a:prstGeom prst="snip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I better stop my car </a:t>
            </a:r>
            <a:r>
              <a:rPr lang="en-IN" sz="1400" dirty="0"/>
              <a:t>!</a:t>
            </a:r>
            <a:endParaRPr lang="en-US" sz="1400" dirty="0"/>
          </a:p>
        </p:txBody>
      </p:sp>
      <p:sp>
        <p:nvSpPr>
          <p:cNvPr id="16" name="TextBox 15">
            <a:extLst>
              <a:ext uri="{FF2B5EF4-FFF2-40B4-BE49-F238E27FC236}">
                <a16:creationId xmlns:a16="http://schemas.microsoft.com/office/drawing/2014/main" id="{E2813B29-6EAC-40E5-AD1E-3209957B74F5}"/>
              </a:ext>
            </a:extLst>
          </p:cNvPr>
          <p:cNvSpPr txBox="1"/>
          <p:nvPr/>
        </p:nvSpPr>
        <p:spPr>
          <a:xfrm>
            <a:off x="1252289" y="4987186"/>
            <a:ext cx="10001839"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b="1" dirty="0"/>
              <a:t>Artificial Intelligence</a:t>
            </a:r>
            <a:r>
              <a:rPr lang="en-US" dirty="0"/>
              <a:t>” provide best &amp; desirable results when they are applied at the top two layers of </a:t>
            </a:r>
          </a:p>
          <a:p>
            <a:r>
              <a:rPr lang="en-US" dirty="0"/>
              <a:t> solution landscape / lifecycle</a:t>
            </a:r>
          </a:p>
        </p:txBody>
      </p:sp>
      <p:sp>
        <p:nvSpPr>
          <p:cNvPr id="4" name="Rectangle 3">
            <a:extLst>
              <a:ext uri="{FF2B5EF4-FFF2-40B4-BE49-F238E27FC236}">
                <a16:creationId xmlns:a16="http://schemas.microsoft.com/office/drawing/2014/main" id="{C450C4CE-EDD2-43FB-974B-B0DDFDCED6E8}"/>
              </a:ext>
            </a:extLst>
          </p:cNvPr>
          <p:cNvSpPr/>
          <p:nvPr/>
        </p:nvSpPr>
        <p:spPr>
          <a:xfrm>
            <a:off x="1346424" y="5942313"/>
            <a:ext cx="9562766" cy="369332"/>
          </a:xfrm>
          <a:prstGeom prst="rect">
            <a:avLst/>
          </a:prstGeom>
        </p:spPr>
        <p:txBody>
          <a:bodyPr wrap="square">
            <a:spAutoFit/>
          </a:bodyPr>
          <a:lstStyle/>
          <a:p>
            <a:pPr marL="285750" indent="-285750">
              <a:buFont typeface="Arial" panose="020B0604020202020204" pitchFamily="34" charset="0"/>
              <a:buChar char="•"/>
            </a:pPr>
            <a:r>
              <a:rPr lang="en-US" dirty="0"/>
              <a:t>If they are applied without having adequate Data + Information its called as ”</a:t>
            </a:r>
            <a:r>
              <a:rPr lang="en-US" b="1" dirty="0"/>
              <a:t>Natural Stupidity</a:t>
            </a:r>
            <a:r>
              <a:rPr lang="en-US" dirty="0"/>
              <a:t>” </a:t>
            </a:r>
          </a:p>
        </p:txBody>
      </p:sp>
    </p:spTree>
    <p:extLst>
      <p:ext uri="{BB962C8B-B14F-4D97-AF65-F5344CB8AC3E}">
        <p14:creationId xmlns:p14="http://schemas.microsoft.com/office/powerpoint/2010/main" val="29122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14</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Intelligence Suite </a:t>
            </a:r>
            <a:r>
              <a:rPr sz="4400" dirty="0">
                <a:solidFill>
                  <a:srgbClr val="505050">
                    <a:lumMod val="50000"/>
                  </a:srgbClr>
                </a:solidFill>
              </a:rPr>
              <a:t>| </a:t>
            </a:r>
            <a:r>
              <a:rPr lang="en-IN" sz="4400" dirty="0">
                <a:solidFill>
                  <a:srgbClr val="0070C0"/>
                </a:solidFill>
              </a:rPr>
              <a:t>Overview</a:t>
            </a:r>
          </a:p>
        </p:txBody>
      </p:sp>
      <p:grpSp>
        <p:nvGrpSpPr>
          <p:cNvPr id="481" name="Group 480"/>
          <p:cNvGrpSpPr/>
          <p:nvPr/>
        </p:nvGrpSpPr>
        <p:grpSpPr>
          <a:xfrm>
            <a:off x="9588714" y="1303125"/>
            <a:ext cx="2241039" cy="4615293"/>
            <a:chOff x="9588714" y="1666194"/>
            <a:chExt cx="2241039" cy="4615293"/>
          </a:xfrm>
        </p:grpSpPr>
        <p:sp>
          <p:nvSpPr>
            <p:cNvPr id="482" name="Rectangle 481"/>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3" name="Freeform 482"/>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4" name="TextBox 483"/>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84119" y="2016920"/>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5129436"/>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8" name="Group 487"/>
            <p:cNvGrpSpPr/>
            <p:nvPr/>
          </p:nvGrpSpPr>
          <p:grpSpPr>
            <a:xfrm>
              <a:off x="9872701" y="3060921"/>
              <a:ext cx="1878892" cy="1542780"/>
              <a:chOff x="9910801" y="2434267"/>
              <a:chExt cx="1878892" cy="1542780"/>
            </a:xfrm>
          </p:grpSpPr>
          <p:sp>
            <p:nvSpPr>
              <p:cNvPr id="489" name="TextBox 488"/>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90" name="Group 489"/>
              <p:cNvGrpSpPr/>
              <p:nvPr/>
            </p:nvGrpSpPr>
            <p:grpSpPr>
              <a:xfrm>
                <a:off x="10012430" y="2917883"/>
                <a:ext cx="462396" cy="357669"/>
                <a:chOff x="5007615" y="2323753"/>
                <a:chExt cx="649029" cy="502032"/>
              </a:xfrm>
              <a:solidFill>
                <a:srgbClr val="0078D7"/>
              </a:solidFill>
            </p:grpSpPr>
            <p:sp>
              <p:nvSpPr>
                <p:cNvPr id="500"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1"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91" name="Group 490"/>
              <p:cNvGrpSpPr/>
              <p:nvPr/>
            </p:nvGrpSpPr>
            <p:grpSpPr>
              <a:xfrm>
                <a:off x="10486805" y="2434267"/>
                <a:ext cx="1302888" cy="1542780"/>
                <a:chOff x="10486805" y="2923046"/>
                <a:chExt cx="1302888" cy="1542780"/>
              </a:xfrm>
            </p:grpSpPr>
            <p:sp>
              <p:nvSpPr>
                <p:cNvPr id="492" name="Rectangle 491"/>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TextBox 492"/>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494" name="TextBox 493"/>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495" name="TextBox 494"/>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496"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7"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8"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99" name="Straight Connector 498"/>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508" name="Group 507"/>
          <p:cNvGrpSpPr/>
          <p:nvPr/>
        </p:nvGrpSpPr>
        <p:grpSpPr>
          <a:xfrm>
            <a:off x="7329456" y="1293979"/>
            <a:ext cx="3086944" cy="4551232"/>
            <a:chOff x="7329456" y="1657048"/>
            <a:chExt cx="3086944"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6" y="3117494"/>
              <a:ext cx="1893241" cy="307777"/>
            </a:xfrm>
            <a:prstGeom prst="rect">
              <a:avLst/>
            </a:prstGeom>
          </p:spPr>
          <p:txBody>
            <a:bodyPr wrap="square">
              <a:spAutoFit/>
            </a:bodyPr>
            <a:lstStyle/>
            <a:p>
              <a:r>
                <a:rPr lang="en-US" sz="1100" kern="0" dirty="0">
                  <a:solidFill>
                    <a:srgbClr val="FFFFFF"/>
                  </a:solidFill>
                  <a:cs typeface="Segoe UI Semilight" panose="020B0402040204020203" pitchFamily="34" charset="0"/>
                </a:rPr>
                <a:t>Bot  Framework</a:t>
              </a:r>
            </a:p>
          </p:txBody>
        </p:sp>
        <p:sp>
          <p:nvSpPr>
            <p:cNvPr id="517" name="Rectangle 516"/>
            <p:cNvSpPr/>
            <p:nvPr/>
          </p:nvSpPr>
          <p:spPr>
            <a:xfrm>
              <a:off x="8249772" y="2562866"/>
              <a:ext cx="2166628" cy="261610"/>
            </a:xfrm>
            <a:prstGeom prst="rect">
              <a:avLst/>
            </a:prstGeom>
          </p:spPr>
          <p:txBody>
            <a:bodyPr wrap="square">
              <a:spAutoFit/>
            </a:bodyPr>
            <a:lstStyle/>
            <a:p>
              <a:pPr>
                <a:defRPr/>
              </a:pPr>
              <a:r>
                <a:rPr lang="en-US" sz="1100" kern="0" dirty="0">
                  <a:solidFill>
                    <a:srgbClr val="FFC000"/>
                  </a:solidFill>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533" name="Group 532"/>
          <p:cNvGrpSpPr/>
          <p:nvPr/>
        </p:nvGrpSpPr>
        <p:grpSpPr>
          <a:xfrm>
            <a:off x="2019368" y="1293979"/>
            <a:ext cx="2377440" cy="4551232"/>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40" name="Rectangle 539"/>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00164"/>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a:p>
            <a:r>
              <a:rPr lang="en-US" sz="1100"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55697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2" name="Rectangle 551"/>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567" name="Group 566"/>
          <p:cNvGrpSpPr/>
          <p:nvPr/>
        </p:nvGrpSpPr>
        <p:grpSpPr>
          <a:xfrm>
            <a:off x="496692" y="1303125"/>
            <a:ext cx="1854737" cy="4611909"/>
            <a:chOff x="496692" y="1666194"/>
            <a:chExt cx="1854737" cy="4611909"/>
          </a:xfrm>
        </p:grpSpPr>
        <p:sp>
          <p:nvSpPr>
            <p:cNvPr id="568" name="TextBox 56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569" name="TextBox 56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570" name="TextBox 56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666194"/>
              <a:ext cx="308472" cy="4199169"/>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57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574" name="Group 573"/>
            <p:cNvGrpSpPr/>
            <p:nvPr/>
          </p:nvGrpSpPr>
          <p:grpSpPr>
            <a:xfrm>
              <a:off x="532519" y="3627377"/>
              <a:ext cx="522040" cy="533547"/>
              <a:chOff x="2308225" y="7734300"/>
              <a:chExt cx="1368425" cy="1398588"/>
            </a:xfrm>
            <a:solidFill>
              <a:srgbClr val="0078D7"/>
            </a:solidFill>
          </p:grpSpPr>
          <p:sp>
            <p:nvSpPr>
              <p:cNvPr id="57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75" name="Freeform 574"/>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98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15</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214683" y="887104"/>
            <a:ext cx="11887200" cy="5940088"/>
          </a:xfrm>
          <a:prstGeom prst="rect">
            <a:avLst/>
          </a:prstGeom>
          <a:noFill/>
        </p:spPr>
        <p:txBody>
          <a:bodyPr wrap="square" rtlCol="0">
            <a:spAutoFit/>
          </a:bodyPr>
          <a:lstStyle/>
          <a:p>
            <a:endParaRPr lang="en-US" sz="2000" dirty="0"/>
          </a:p>
          <a:p>
            <a:pPr marL="457200" indent="-457200">
              <a:buAutoNum type="arabicPeriod"/>
            </a:pPr>
            <a:r>
              <a:rPr lang="en-US" sz="2000" dirty="0"/>
              <a:t>Retail </a:t>
            </a:r>
          </a:p>
          <a:p>
            <a:endParaRPr lang="en-US" sz="2000" dirty="0"/>
          </a:p>
          <a:p>
            <a:pPr marL="914400" lvl="1" indent="-457200">
              <a:buAutoNum type="arabicPeriod"/>
            </a:pPr>
            <a:r>
              <a:rPr lang="en-US" sz="2000" dirty="0"/>
              <a:t>Consumer Centric</a:t>
            </a:r>
          </a:p>
          <a:p>
            <a:pPr marL="1371600" lvl="2" indent="-457200">
              <a:buAutoNum type="arabicPeriod"/>
            </a:pPr>
            <a:r>
              <a:rPr lang="en-US" sz="2000" dirty="0"/>
              <a:t>User Demographics Identification</a:t>
            </a:r>
          </a:p>
          <a:p>
            <a:pPr marL="1371600" lvl="2" indent="-457200">
              <a:buAutoNum type="arabicPeriod"/>
            </a:pPr>
            <a:r>
              <a:rPr lang="en-US" sz="2000" dirty="0"/>
              <a:t>In-Store User Behavior and Just In Time Deals</a:t>
            </a:r>
          </a:p>
          <a:p>
            <a:pPr marL="1371600" lvl="2" indent="-457200">
              <a:buAutoNum type="arabicPeriod"/>
            </a:pPr>
            <a:r>
              <a:rPr lang="en-US" sz="2000" dirty="0"/>
              <a:t>Billing / Payment Queue Optimization </a:t>
            </a:r>
          </a:p>
          <a:p>
            <a:pPr marL="1371600" lvl="2" indent="-457200">
              <a:buAutoNum type="arabicPeriod"/>
            </a:pPr>
            <a:r>
              <a:rPr lang="en-US" sz="2000" dirty="0"/>
              <a:t>In Store Voice Based Guiding Assistant </a:t>
            </a:r>
          </a:p>
          <a:p>
            <a:pPr marL="1371600" lvl="2" indent="-457200">
              <a:buAutoNum type="arabicPeriod"/>
            </a:pPr>
            <a:r>
              <a:rPr lang="en-US" sz="2000" dirty="0"/>
              <a:t>Smart Mirror – Helps in Choosing the Size, Color and Shape before trying out in Trial Rooms</a:t>
            </a:r>
          </a:p>
          <a:p>
            <a:pPr marL="1371600" lvl="2" indent="-457200">
              <a:buAutoNum type="arabicPeriod"/>
            </a:pPr>
            <a:r>
              <a:rPr lang="en-US" sz="2000" dirty="0"/>
              <a:t>Visual Search – Online Retail Market</a:t>
            </a:r>
          </a:p>
          <a:p>
            <a:pPr lvl="2"/>
            <a:endParaRPr lang="en-US" sz="2000" dirty="0"/>
          </a:p>
          <a:p>
            <a:pPr marL="914400" lvl="1" indent="-457200">
              <a:buFontTx/>
              <a:buAutoNum type="arabicPeriod"/>
            </a:pPr>
            <a:r>
              <a:rPr lang="en-US" sz="2000" dirty="0"/>
              <a:t>Retail Outlet  Centric</a:t>
            </a:r>
          </a:p>
          <a:p>
            <a:pPr marL="1371600" lvl="2" indent="-457200">
              <a:buFontTx/>
              <a:buAutoNum type="arabicPeriod"/>
            </a:pPr>
            <a:r>
              <a:rPr lang="en-US" sz="2000" dirty="0"/>
              <a:t>Billing Counter Optimization</a:t>
            </a:r>
          </a:p>
          <a:p>
            <a:pPr marL="1371600" lvl="2" indent="-457200">
              <a:buFontTx/>
              <a:buAutoNum type="arabicPeriod"/>
            </a:pPr>
            <a:r>
              <a:rPr lang="en-US" sz="2000" dirty="0"/>
              <a:t>Conversion Calculation and Daily / Weekly Trend Analysis</a:t>
            </a:r>
          </a:p>
          <a:p>
            <a:pPr marL="1371600" lvl="2" indent="-457200">
              <a:buFontTx/>
              <a:buAutoNum type="arabicPeriod"/>
            </a:pPr>
            <a:r>
              <a:rPr lang="en-US" sz="2000" dirty="0"/>
              <a:t>Planogram Compliance Check and Effective Merchandizing</a:t>
            </a:r>
          </a:p>
          <a:p>
            <a:pPr marL="1371600" lvl="2" indent="-457200">
              <a:buFontTx/>
              <a:buAutoNum type="arabicPeriod"/>
            </a:pPr>
            <a:r>
              <a:rPr lang="en-US" sz="2000" dirty="0"/>
              <a:t>Identification of Events as they occur using CCTV streaming</a:t>
            </a:r>
          </a:p>
          <a:p>
            <a:pPr marL="1828800" lvl="3" indent="-457200">
              <a:buFontTx/>
              <a:buAutoNum type="arabicPeriod"/>
            </a:pPr>
            <a:r>
              <a:rPr lang="en-US" sz="2000" dirty="0"/>
              <a:t>Employee Check in / Check out</a:t>
            </a:r>
          </a:p>
          <a:p>
            <a:pPr marL="1828800" lvl="3" indent="-457200">
              <a:buFontTx/>
              <a:buAutoNum type="arabicPeriod"/>
            </a:pPr>
            <a:r>
              <a:rPr lang="en-US" sz="2000" dirty="0"/>
              <a:t>Shoplifting Incidents and registering the faces against such events </a:t>
            </a:r>
          </a:p>
          <a:p>
            <a:pPr lvl="2"/>
            <a:endParaRPr lang="en-US" sz="2000" dirty="0"/>
          </a:p>
        </p:txBody>
      </p:sp>
    </p:spTree>
    <p:extLst>
      <p:ext uri="{BB962C8B-B14F-4D97-AF65-F5344CB8AC3E}">
        <p14:creationId xmlns:p14="http://schemas.microsoft.com/office/powerpoint/2010/main" val="317081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16</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150912" y="887104"/>
            <a:ext cx="11887200" cy="6863417"/>
          </a:xfrm>
          <a:prstGeom prst="rect">
            <a:avLst/>
          </a:prstGeom>
          <a:noFill/>
        </p:spPr>
        <p:txBody>
          <a:bodyPr wrap="square" rtlCol="0">
            <a:spAutoFit/>
          </a:bodyPr>
          <a:lstStyle/>
          <a:p>
            <a:endParaRPr lang="en-US" sz="2000" dirty="0"/>
          </a:p>
          <a:p>
            <a:r>
              <a:rPr lang="en-US" sz="2000" dirty="0"/>
              <a:t>2. Quality Control</a:t>
            </a:r>
          </a:p>
          <a:p>
            <a:pPr lvl="1"/>
            <a:r>
              <a:rPr lang="en-US" sz="2000" dirty="0"/>
              <a:t>Automation of Assembly Line Quality Control</a:t>
            </a:r>
          </a:p>
          <a:p>
            <a:endParaRPr lang="en-US" sz="2000" dirty="0"/>
          </a:p>
          <a:p>
            <a:r>
              <a:rPr lang="en-US" sz="2000" dirty="0"/>
              <a:t>3. Health Care / Home Care </a:t>
            </a:r>
          </a:p>
          <a:p>
            <a:pPr lvl="1"/>
            <a:r>
              <a:rPr lang="en-US" sz="2000" dirty="0"/>
              <a:t>Detection of Fall and Timely Support </a:t>
            </a:r>
          </a:p>
          <a:p>
            <a:pPr lvl="1"/>
            <a:r>
              <a:rPr lang="en-US" sz="2000" dirty="0"/>
              <a:t>Understanding Patient’s Pain Level using Facial Sentiments</a:t>
            </a:r>
          </a:p>
          <a:p>
            <a:endParaRPr lang="en-US" sz="2000" dirty="0"/>
          </a:p>
          <a:p>
            <a:r>
              <a:rPr lang="en-US" sz="2000" dirty="0"/>
              <a:t>4. Facial Recognition Systems – Across Domains</a:t>
            </a:r>
          </a:p>
          <a:p>
            <a:endParaRPr lang="en-US" sz="2000" dirty="0"/>
          </a:p>
          <a:p>
            <a:r>
              <a:rPr lang="en-US" sz="2000" dirty="0"/>
              <a:t>5. Public Safety </a:t>
            </a:r>
          </a:p>
          <a:p>
            <a:r>
              <a:rPr lang="en-US" sz="2000" dirty="0"/>
              <a:t>         Automatic Extraction of Events from Video Feeds – Like Fire Accidents, Mob Attacks, Murdering Intent,   </a:t>
            </a:r>
          </a:p>
          <a:p>
            <a:r>
              <a:rPr lang="en-US" sz="2000" dirty="0"/>
              <a:t>         Chain Snatching, Violation of Traffic Rules and so many.   </a:t>
            </a:r>
          </a:p>
          <a:p>
            <a:endParaRPr lang="en-US" sz="2000" dirty="0"/>
          </a:p>
          <a:p>
            <a:r>
              <a:rPr lang="en-US" sz="2000" dirty="0"/>
              <a:t>6. RPA &amp; Conversational Commerce</a:t>
            </a:r>
          </a:p>
          <a:p>
            <a:endParaRPr lang="en-US" sz="2000" dirty="0"/>
          </a:p>
          <a:p>
            <a:r>
              <a:rPr lang="en-US" sz="2000" dirty="0"/>
              <a:t>7. Building Voice / Gesture Based Digital Assistants </a:t>
            </a:r>
          </a:p>
          <a:p>
            <a:endParaRPr lang="en-US" sz="2000" dirty="0"/>
          </a:p>
          <a:p>
            <a:pPr lvl="1"/>
            <a:endParaRPr lang="en-US" sz="2000" dirty="0"/>
          </a:p>
          <a:p>
            <a:pPr lvl="1"/>
            <a:r>
              <a:rPr lang="en-US" sz="2000" dirty="0"/>
              <a:t> </a:t>
            </a:r>
          </a:p>
          <a:p>
            <a:endParaRPr lang="en-US" sz="2000" dirty="0"/>
          </a:p>
          <a:p>
            <a:pPr marL="1371600" lvl="2" indent="-457200">
              <a:buAutoNum type="arabicPeriod"/>
            </a:pPr>
            <a:endParaRPr lang="en-US" sz="2000" dirty="0"/>
          </a:p>
        </p:txBody>
      </p:sp>
    </p:spTree>
    <p:extLst>
      <p:ext uri="{BB962C8B-B14F-4D97-AF65-F5344CB8AC3E}">
        <p14:creationId xmlns:p14="http://schemas.microsoft.com/office/powerpoint/2010/main" val="340488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17</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6370975"/>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Very Large FMCG Company </a:t>
            </a:r>
          </a:p>
          <a:p>
            <a:endParaRPr lang="en-US" sz="2000" dirty="0"/>
          </a:p>
          <a:p>
            <a:r>
              <a:rPr lang="en-US" sz="2000" dirty="0"/>
              <a:t>Business Case : Empowering their Sales Force Team to onboard new Shops / Departmental Stores and Increase the Sales of their branded Products</a:t>
            </a:r>
          </a:p>
          <a:p>
            <a:endParaRPr lang="en-US" sz="2000" dirty="0"/>
          </a:p>
          <a:p>
            <a:r>
              <a:rPr lang="en-US" sz="2000" dirty="0"/>
              <a:t>Problems Faced : </a:t>
            </a:r>
          </a:p>
          <a:p>
            <a:pPr marL="457200" indent="-457200">
              <a:buAutoNum type="arabicPeriod"/>
            </a:pPr>
            <a:r>
              <a:rPr lang="en-US" sz="2000" dirty="0"/>
              <a:t>Sales People are always “On The GO” and they are not really interested in authentication that works with “Username/password”. They hate using the keyboard on mobile devices</a:t>
            </a:r>
          </a:p>
          <a:p>
            <a:pPr marL="457200" indent="-457200">
              <a:buAutoNum type="arabicPeriod"/>
            </a:pPr>
            <a:r>
              <a:rPr lang="en-US" sz="2000" dirty="0"/>
              <a:t>On boarding any new shop is  cumbersome as you have Key in so many details</a:t>
            </a:r>
          </a:p>
          <a:p>
            <a:pPr marL="457200" indent="-457200">
              <a:buAutoNum type="arabicPeriod"/>
            </a:pPr>
            <a:r>
              <a:rPr lang="en-US" sz="2000" dirty="0"/>
              <a:t>Many a times, product sale is not up to the mark due to merchandising problems. Though the shop owners are provided with the Planogram they hardly follow. And the current Planogram Compliance Check is Manual and time consuming process</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LUIS – Azure Based NLP Layer</a:t>
            </a:r>
          </a:p>
          <a:p>
            <a:pPr marL="457200" indent="-457200">
              <a:buAutoNum type="arabicPeriod"/>
            </a:pPr>
            <a:r>
              <a:rPr lang="en-US" sz="2000" dirty="0"/>
              <a:t>Custom Vision</a:t>
            </a:r>
          </a:p>
        </p:txBody>
      </p:sp>
    </p:spTree>
    <p:extLst>
      <p:ext uri="{BB962C8B-B14F-4D97-AF65-F5344CB8AC3E}">
        <p14:creationId xmlns:p14="http://schemas.microsoft.com/office/powerpoint/2010/main" val="27086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18</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3600986"/>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Largest Consumer Banks in India </a:t>
            </a:r>
          </a:p>
          <a:p>
            <a:endParaRPr lang="en-US" sz="2000" dirty="0"/>
          </a:p>
          <a:p>
            <a:r>
              <a:rPr lang="en-US" sz="2000" dirty="0"/>
              <a:t>Business Case : Enabling Facial Authentical as 3 Factor Authentication </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Custom Vision</a:t>
            </a:r>
          </a:p>
          <a:p>
            <a:pPr marL="457200" indent="-457200">
              <a:buAutoNum type="arabicPeriod"/>
            </a:pPr>
            <a:r>
              <a:rPr lang="en-US" sz="2000" dirty="0"/>
              <a:t>JSN’s Custom Built Face Liveliness Detection Module</a:t>
            </a:r>
          </a:p>
        </p:txBody>
      </p:sp>
    </p:spTree>
    <p:extLst>
      <p:ext uri="{BB962C8B-B14F-4D97-AF65-F5344CB8AC3E}">
        <p14:creationId xmlns:p14="http://schemas.microsoft.com/office/powerpoint/2010/main" val="220866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19</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270347"/>
            <a:ext cx="11887200" cy="2985433"/>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Biggest Logistics Company</a:t>
            </a:r>
          </a:p>
          <a:p>
            <a:endParaRPr lang="en-US" sz="2000" dirty="0"/>
          </a:p>
          <a:p>
            <a:r>
              <a:rPr lang="en-US" sz="2000" dirty="0"/>
              <a:t>Business Case : Automation of Quality Control </a:t>
            </a:r>
          </a:p>
          <a:p>
            <a:endParaRPr lang="en-US" sz="2000" dirty="0"/>
          </a:p>
          <a:p>
            <a:r>
              <a:rPr lang="en-US" sz="2000" dirty="0"/>
              <a:t>Cognitive Services used to solve the Problems</a:t>
            </a:r>
          </a:p>
          <a:p>
            <a:pPr marL="457200" indent="-457200">
              <a:buAutoNum type="arabicPeriod"/>
            </a:pPr>
            <a:r>
              <a:rPr lang="en-US" sz="2000" dirty="0"/>
              <a:t>Computer Vision – Analyze Image</a:t>
            </a:r>
          </a:p>
          <a:p>
            <a:pPr marL="457200" indent="-457200">
              <a:buAutoNum type="arabicPeriod"/>
            </a:pPr>
            <a:r>
              <a:rPr lang="en-US" sz="2000" dirty="0"/>
              <a:t>Custom Vision</a:t>
            </a:r>
          </a:p>
        </p:txBody>
      </p:sp>
    </p:spTree>
    <p:extLst>
      <p:ext uri="{BB962C8B-B14F-4D97-AF65-F5344CB8AC3E}">
        <p14:creationId xmlns:p14="http://schemas.microsoft.com/office/powerpoint/2010/main" val="309861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2467283" y="3120467"/>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About </a:t>
            </a:r>
            <a:r>
              <a:rPr lang="en-US" sz="6000" kern="0" dirty="0" err="1">
                <a:solidFill>
                  <a:schemeClr val="accent1">
                    <a:lumMod val="60000"/>
                    <a:lumOff val="40000"/>
                  </a:schemeClr>
                </a:solidFill>
                <a:cs typeface="Segoe UI Semilight" panose="020B0402040204020203" pitchFamily="34" charset="0"/>
              </a:rPr>
              <a:t>JumpStartNina</a:t>
            </a:r>
            <a:endParaRPr lang="en-US" sz="6000" kern="0" dirty="0">
              <a:solidFill>
                <a:schemeClr val="accent1">
                  <a:lumMod val="60000"/>
                  <a:lumOff val="40000"/>
                </a:schemeClr>
              </a:solidFill>
              <a:cs typeface="Segoe UI Semilight" panose="020B0402040204020203" pitchFamily="34" charset="0"/>
            </a:endParaRPr>
          </a:p>
        </p:txBody>
      </p:sp>
    </p:spTree>
    <p:extLst>
      <p:ext uri="{BB962C8B-B14F-4D97-AF65-F5344CB8AC3E}">
        <p14:creationId xmlns:p14="http://schemas.microsoft.com/office/powerpoint/2010/main" val="81581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469125"/>
            <a:ext cx="0" cy="0"/>
          </a:xfrm>
        </p:spPr>
        <p:txBody>
          <a:bodyPr/>
          <a:lstStyle/>
          <a:p>
            <a:r>
              <a:rPr lang="en-US" dirty="0"/>
              <a:t>  </a:t>
            </a:r>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Grouped into 5 Categories</a:t>
            </a:r>
            <a:endParaRPr lang="en-IN" sz="4400" dirty="0">
              <a:solidFill>
                <a:schemeClr val="accent1"/>
              </a:solidFill>
            </a:endParaRPr>
          </a:p>
        </p:txBody>
      </p:sp>
      <p:pic>
        <p:nvPicPr>
          <p:cNvPr id="119" name="Picture 118">
            <a:extLst>
              <a:ext uri="{FF2B5EF4-FFF2-40B4-BE49-F238E27FC236}">
                <a16:creationId xmlns:a16="http://schemas.microsoft.com/office/drawing/2014/main" id="{A2512D31-3D40-4E77-9456-7A218AB13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0" y="1490107"/>
            <a:ext cx="2037408" cy="729144"/>
          </a:xfrm>
          <a:prstGeom prst="rect">
            <a:avLst/>
          </a:prstGeom>
        </p:spPr>
      </p:pic>
      <p:pic>
        <p:nvPicPr>
          <p:cNvPr id="120" name="Picture 119">
            <a:extLst>
              <a:ext uri="{FF2B5EF4-FFF2-40B4-BE49-F238E27FC236}">
                <a16:creationId xmlns:a16="http://schemas.microsoft.com/office/drawing/2014/main" id="{E43C744C-5B85-4AF7-ACEF-7495DA690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963" y="1498190"/>
            <a:ext cx="2037409" cy="745990"/>
          </a:xfrm>
          <a:prstGeom prst="rect">
            <a:avLst/>
          </a:prstGeom>
        </p:spPr>
      </p:pic>
      <p:pic>
        <p:nvPicPr>
          <p:cNvPr id="121" name="Picture 120">
            <a:extLst>
              <a:ext uri="{FF2B5EF4-FFF2-40B4-BE49-F238E27FC236}">
                <a16:creationId xmlns:a16="http://schemas.microsoft.com/office/drawing/2014/main" id="{7E628A7B-1DF9-4C03-B9A4-1D2FDFFDD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580" y="1510417"/>
            <a:ext cx="2098908" cy="701076"/>
          </a:xfrm>
          <a:prstGeom prst="rect">
            <a:avLst/>
          </a:prstGeom>
        </p:spPr>
      </p:pic>
      <p:pic>
        <p:nvPicPr>
          <p:cNvPr id="122" name="Picture 121">
            <a:extLst>
              <a:ext uri="{FF2B5EF4-FFF2-40B4-BE49-F238E27FC236}">
                <a16:creationId xmlns:a16="http://schemas.microsoft.com/office/drawing/2014/main" id="{1B82742A-4652-4D15-84EA-5ACF1E039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06" y="1517852"/>
            <a:ext cx="2037409" cy="734015"/>
          </a:xfrm>
          <a:prstGeom prst="rect">
            <a:avLst/>
          </a:prstGeom>
        </p:spPr>
      </p:pic>
      <p:sp>
        <p:nvSpPr>
          <p:cNvPr id="123" name="Rectangle 122">
            <a:extLst>
              <a:ext uri="{FF2B5EF4-FFF2-40B4-BE49-F238E27FC236}">
                <a16:creationId xmlns:a16="http://schemas.microsoft.com/office/drawing/2014/main" id="{92168974-2CB5-425C-A116-4B5ABF5094E6}"/>
              </a:ext>
            </a:extLst>
          </p:cNvPr>
          <p:cNvSpPr/>
          <p:nvPr/>
        </p:nvSpPr>
        <p:spPr bwMode="auto">
          <a:xfrm>
            <a:off x="380100" y="2247595"/>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Computer Vision</a:t>
            </a:r>
          </a:p>
        </p:txBody>
      </p:sp>
      <p:sp>
        <p:nvSpPr>
          <p:cNvPr id="124" name="Rectangle 123">
            <a:extLst>
              <a:ext uri="{FF2B5EF4-FFF2-40B4-BE49-F238E27FC236}">
                <a16:creationId xmlns:a16="http://schemas.microsoft.com/office/drawing/2014/main" id="{7C4DB41B-0693-43DD-A1EA-FF116E01E15E}"/>
              </a:ext>
            </a:extLst>
          </p:cNvPr>
          <p:cNvSpPr/>
          <p:nvPr/>
        </p:nvSpPr>
        <p:spPr bwMode="auto">
          <a:xfrm>
            <a:off x="374148" y="2956300"/>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Ink Recognizer</a:t>
            </a:r>
          </a:p>
        </p:txBody>
      </p:sp>
      <p:sp>
        <p:nvSpPr>
          <p:cNvPr id="125" name="Rectangle 124">
            <a:extLst>
              <a:ext uri="{FF2B5EF4-FFF2-40B4-BE49-F238E27FC236}">
                <a16:creationId xmlns:a16="http://schemas.microsoft.com/office/drawing/2014/main" id="{1FA6AC64-8C0D-4797-A2C3-6D45E658A442}"/>
              </a:ext>
            </a:extLst>
          </p:cNvPr>
          <p:cNvSpPr/>
          <p:nvPr/>
        </p:nvSpPr>
        <p:spPr bwMode="auto">
          <a:xfrm>
            <a:off x="371940" y="366166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Custom Vision</a:t>
            </a:r>
          </a:p>
        </p:txBody>
      </p:sp>
      <p:sp>
        <p:nvSpPr>
          <p:cNvPr id="126" name="Rectangle 125">
            <a:extLst>
              <a:ext uri="{FF2B5EF4-FFF2-40B4-BE49-F238E27FC236}">
                <a16:creationId xmlns:a16="http://schemas.microsoft.com/office/drawing/2014/main" id="{2BC1147A-8C45-4AC5-9660-673264BDF776}"/>
              </a:ext>
            </a:extLst>
          </p:cNvPr>
          <p:cNvSpPr/>
          <p:nvPr/>
        </p:nvSpPr>
        <p:spPr bwMode="auto">
          <a:xfrm>
            <a:off x="371041" y="4372267"/>
            <a:ext cx="2001863" cy="6731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Face</a:t>
            </a:r>
          </a:p>
        </p:txBody>
      </p:sp>
      <p:sp>
        <p:nvSpPr>
          <p:cNvPr id="127" name="Rectangle 126">
            <a:extLst>
              <a:ext uri="{FF2B5EF4-FFF2-40B4-BE49-F238E27FC236}">
                <a16:creationId xmlns:a16="http://schemas.microsoft.com/office/drawing/2014/main" id="{C21E228B-3A36-48C8-966E-990C31F9FB04}"/>
              </a:ext>
            </a:extLst>
          </p:cNvPr>
          <p:cNvSpPr/>
          <p:nvPr/>
        </p:nvSpPr>
        <p:spPr bwMode="auto">
          <a:xfrm>
            <a:off x="371949" y="5088723"/>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Video Indexer</a:t>
            </a:r>
          </a:p>
        </p:txBody>
      </p:sp>
      <p:sp>
        <p:nvSpPr>
          <p:cNvPr id="128" name="Rectangle 127">
            <a:extLst>
              <a:ext uri="{FF2B5EF4-FFF2-40B4-BE49-F238E27FC236}">
                <a16:creationId xmlns:a16="http://schemas.microsoft.com/office/drawing/2014/main" id="{9560172B-C5D5-4079-9023-7B1CAC15EE68}"/>
              </a:ext>
            </a:extLst>
          </p:cNvPr>
          <p:cNvSpPr/>
          <p:nvPr/>
        </p:nvSpPr>
        <p:spPr bwMode="auto">
          <a:xfrm>
            <a:off x="2535125" y="2265522"/>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Speech Services</a:t>
            </a:r>
          </a:p>
        </p:txBody>
      </p:sp>
      <p:sp>
        <p:nvSpPr>
          <p:cNvPr id="129" name="Rectangle 128">
            <a:extLst>
              <a:ext uri="{FF2B5EF4-FFF2-40B4-BE49-F238E27FC236}">
                <a16:creationId xmlns:a16="http://schemas.microsoft.com/office/drawing/2014/main" id="{86C2E0DE-A13A-4B35-96B6-2E430405A2FB}"/>
              </a:ext>
            </a:extLst>
          </p:cNvPr>
          <p:cNvSpPr/>
          <p:nvPr/>
        </p:nvSpPr>
        <p:spPr bwMode="auto">
          <a:xfrm>
            <a:off x="2542790" y="3096918"/>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Speaker Recognition</a:t>
            </a:r>
          </a:p>
        </p:txBody>
      </p:sp>
      <p:sp>
        <p:nvSpPr>
          <p:cNvPr id="130" name="Rectangle 129">
            <a:extLst>
              <a:ext uri="{FF2B5EF4-FFF2-40B4-BE49-F238E27FC236}">
                <a16:creationId xmlns:a16="http://schemas.microsoft.com/office/drawing/2014/main" id="{D54FB1B6-3E7A-43CC-A662-9BA867A53FF0}"/>
              </a:ext>
            </a:extLst>
          </p:cNvPr>
          <p:cNvSpPr/>
          <p:nvPr/>
        </p:nvSpPr>
        <p:spPr bwMode="auto">
          <a:xfrm>
            <a:off x="4710870" y="436175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Translator Text</a:t>
            </a:r>
          </a:p>
        </p:txBody>
      </p:sp>
      <p:sp>
        <p:nvSpPr>
          <p:cNvPr id="131" name="Rectangle 130">
            <a:extLst>
              <a:ext uri="{FF2B5EF4-FFF2-40B4-BE49-F238E27FC236}">
                <a16:creationId xmlns:a16="http://schemas.microsoft.com/office/drawing/2014/main" id="{4C086D17-6016-4F6E-B2DF-E55816D9D093}"/>
              </a:ext>
            </a:extLst>
          </p:cNvPr>
          <p:cNvSpPr/>
          <p:nvPr/>
        </p:nvSpPr>
        <p:spPr bwMode="auto">
          <a:xfrm>
            <a:off x="4688044" y="3602341"/>
            <a:ext cx="2001863" cy="72373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2" name="Rectangle 131">
            <a:extLst>
              <a:ext uri="{FF2B5EF4-FFF2-40B4-BE49-F238E27FC236}">
                <a16:creationId xmlns:a16="http://schemas.microsoft.com/office/drawing/2014/main" id="{8B9A8593-93AE-41FC-86B2-C6DA6C4D2ECE}"/>
              </a:ext>
            </a:extLst>
          </p:cNvPr>
          <p:cNvSpPr/>
          <p:nvPr/>
        </p:nvSpPr>
        <p:spPr bwMode="auto">
          <a:xfrm>
            <a:off x="4714821" y="507392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err="1">
                <a:solidFill>
                  <a:srgbClr val="FFFFFF"/>
                </a:solidFill>
                <a:latin typeface="Segoe UI Semibold" panose="020B0702040204020203" pitchFamily="34" charset="0"/>
                <a:cs typeface="Segoe UI Semibold" panose="020B0702040204020203" pitchFamily="34" charset="0"/>
              </a:rPr>
              <a:t>QnA</a:t>
            </a:r>
            <a:r>
              <a:rPr lang="en-US" sz="2000" kern="0" dirty="0">
                <a:solidFill>
                  <a:srgbClr val="FFFFFF"/>
                </a:solidFill>
                <a:latin typeface="Segoe UI Semibold" panose="020B0702040204020203" pitchFamily="34" charset="0"/>
                <a:cs typeface="Segoe UI Semibold" panose="020B0702040204020203" pitchFamily="34" charset="0"/>
              </a:rPr>
              <a:t> Maker</a:t>
            </a:r>
          </a:p>
        </p:txBody>
      </p:sp>
      <p:sp>
        <p:nvSpPr>
          <p:cNvPr id="133" name="Rectangle 132">
            <a:extLst>
              <a:ext uri="{FF2B5EF4-FFF2-40B4-BE49-F238E27FC236}">
                <a16:creationId xmlns:a16="http://schemas.microsoft.com/office/drawing/2014/main" id="{C1FD75AA-959D-4B67-A6A4-EFCBEB228D76}"/>
              </a:ext>
            </a:extLst>
          </p:cNvPr>
          <p:cNvSpPr/>
          <p:nvPr/>
        </p:nvSpPr>
        <p:spPr bwMode="auto">
          <a:xfrm>
            <a:off x="4698101" y="294589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Bing Spell Check</a:t>
            </a:r>
          </a:p>
        </p:txBody>
      </p:sp>
      <p:sp>
        <p:nvSpPr>
          <p:cNvPr id="134" name="Rectangle 133">
            <a:extLst>
              <a:ext uri="{FF2B5EF4-FFF2-40B4-BE49-F238E27FC236}">
                <a16:creationId xmlns:a16="http://schemas.microsoft.com/office/drawing/2014/main" id="{BF6BC131-B5A5-4FC5-9C83-0B9F1855253F}"/>
              </a:ext>
            </a:extLst>
          </p:cNvPr>
          <p:cNvSpPr/>
          <p:nvPr/>
        </p:nvSpPr>
        <p:spPr bwMode="auto">
          <a:xfrm>
            <a:off x="4698102" y="2241673"/>
            <a:ext cx="2001863" cy="66317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Text Analytics</a:t>
            </a:r>
          </a:p>
        </p:txBody>
      </p:sp>
      <p:sp>
        <p:nvSpPr>
          <p:cNvPr id="135" name="Rectangle 134">
            <a:extLst>
              <a:ext uri="{FF2B5EF4-FFF2-40B4-BE49-F238E27FC236}">
                <a16:creationId xmlns:a16="http://schemas.microsoft.com/office/drawing/2014/main" id="{12540F78-3111-44FB-B863-581161CA56C7}"/>
              </a:ext>
            </a:extLst>
          </p:cNvPr>
          <p:cNvSpPr/>
          <p:nvPr/>
        </p:nvSpPr>
        <p:spPr bwMode="auto">
          <a:xfrm>
            <a:off x="6861075" y="2249621"/>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6" name="Rectangle 135">
            <a:extLst>
              <a:ext uri="{FF2B5EF4-FFF2-40B4-BE49-F238E27FC236}">
                <a16:creationId xmlns:a16="http://schemas.microsoft.com/office/drawing/2014/main" id="{172B8262-D1AF-4B30-9F0F-C9B5D8C13447}"/>
              </a:ext>
            </a:extLst>
          </p:cNvPr>
          <p:cNvSpPr/>
          <p:nvPr/>
        </p:nvSpPr>
        <p:spPr bwMode="auto">
          <a:xfrm>
            <a:off x="9024054" y="2279868"/>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Web Search</a:t>
            </a:r>
          </a:p>
        </p:txBody>
      </p:sp>
      <p:sp>
        <p:nvSpPr>
          <p:cNvPr id="137" name="Rectangle 136">
            <a:extLst>
              <a:ext uri="{FF2B5EF4-FFF2-40B4-BE49-F238E27FC236}">
                <a16:creationId xmlns:a16="http://schemas.microsoft.com/office/drawing/2014/main" id="{95F376AF-7BC8-4FD7-A5E5-16EB41ED8177}"/>
              </a:ext>
            </a:extLst>
          </p:cNvPr>
          <p:cNvSpPr/>
          <p:nvPr/>
        </p:nvSpPr>
        <p:spPr bwMode="auto">
          <a:xfrm>
            <a:off x="9055551" y="5530905"/>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News Search</a:t>
            </a:r>
          </a:p>
        </p:txBody>
      </p:sp>
      <p:sp>
        <p:nvSpPr>
          <p:cNvPr id="138" name="Rectangle 137">
            <a:extLst>
              <a:ext uri="{FF2B5EF4-FFF2-40B4-BE49-F238E27FC236}">
                <a16:creationId xmlns:a16="http://schemas.microsoft.com/office/drawing/2014/main" id="{F73B702B-A9A8-4826-8EE8-A55953270F10}"/>
              </a:ext>
            </a:extLst>
          </p:cNvPr>
          <p:cNvSpPr/>
          <p:nvPr/>
        </p:nvSpPr>
        <p:spPr bwMode="auto">
          <a:xfrm>
            <a:off x="9055551" y="4995374"/>
            <a:ext cx="2001863" cy="50330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Entity Search</a:t>
            </a:r>
          </a:p>
        </p:txBody>
      </p:sp>
      <p:sp>
        <p:nvSpPr>
          <p:cNvPr id="139" name="Rectangle 138">
            <a:extLst>
              <a:ext uri="{FF2B5EF4-FFF2-40B4-BE49-F238E27FC236}">
                <a16:creationId xmlns:a16="http://schemas.microsoft.com/office/drawing/2014/main" id="{92CB713E-E9F0-4FEF-A778-BB625DCC8BFE}"/>
              </a:ext>
            </a:extLst>
          </p:cNvPr>
          <p:cNvSpPr/>
          <p:nvPr/>
        </p:nvSpPr>
        <p:spPr bwMode="auto">
          <a:xfrm>
            <a:off x="9055551" y="4525323"/>
            <a:ext cx="2001863" cy="4434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Visual Search</a:t>
            </a:r>
          </a:p>
        </p:txBody>
      </p:sp>
      <p:sp>
        <p:nvSpPr>
          <p:cNvPr id="140" name="Rectangle 139">
            <a:extLst>
              <a:ext uri="{FF2B5EF4-FFF2-40B4-BE49-F238E27FC236}">
                <a16:creationId xmlns:a16="http://schemas.microsoft.com/office/drawing/2014/main" id="{C99DD61F-8AED-4E76-BA7D-BF7ED325EE63}"/>
              </a:ext>
            </a:extLst>
          </p:cNvPr>
          <p:cNvSpPr/>
          <p:nvPr/>
        </p:nvSpPr>
        <p:spPr bwMode="auto">
          <a:xfrm>
            <a:off x="9064145" y="3883326"/>
            <a:ext cx="2001863" cy="60558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Local Business Search</a:t>
            </a:r>
          </a:p>
        </p:txBody>
      </p:sp>
      <p:sp>
        <p:nvSpPr>
          <p:cNvPr id="141" name="Rectangle 140">
            <a:extLst>
              <a:ext uri="{FF2B5EF4-FFF2-40B4-BE49-F238E27FC236}">
                <a16:creationId xmlns:a16="http://schemas.microsoft.com/office/drawing/2014/main" id="{9CC44F5B-D058-4E99-B842-56BB4E05344E}"/>
              </a:ext>
            </a:extLst>
          </p:cNvPr>
          <p:cNvSpPr/>
          <p:nvPr/>
        </p:nvSpPr>
        <p:spPr bwMode="auto">
          <a:xfrm>
            <a:off x="9064146" y="3044928"/>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Video Search</a:t>
            </a:r>
          </a:p>
        </p:txBody>
      </p:sp>
      <p:sp>
        <p:nvSpPr>
          <p:cNvPr id="142" name="Rectangle 141">
            <a:extLst>
              <a:ext uri="{FF2B5EF4-FFF2-40B4-BE49-F238E27FC236}">
                <a16:creationId xmlns:a16="http://schemas.microsoft.com/office/drawing/2014/main" id="{18A60FFB-2763-4FE4-80BA-0B01F1263F35}"/>
              </a:ext>
            </a:extLst>
          </p:cNvPr>
          <p:cNvSpPr/>
          <p:nvPr/>
        </p:nvSpPr>
        <p:spPr bwMode="auto">
          <a:xfrm>
            <a:off x="9064146" y="3463360"/>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Image Search</a:t>
            </a:r>
          </a:p>
        </p:txBody>
      </p:sp>
      <p:sp>
        <p:nvSpPr>
          <p:cNvPr id="143" name="Rectangle 142">
            <a:extLst>
              <a:ext uri="{FF2B5EF4-FFF2-40B4-BE49-F238E27FC236}">
                <a16:creationId xmlns:a16="http://schemas.microsoft.com/office/drawing/2014/main" id="{767AD4FE-5C8E-4B0E-ACBB-E53F1F639D6B}"/>
              </a:ext>
            </a:extLst>
          </p:cNvPr>
          <p:cNvSpPr/>
          <p:nvPr/>
        </p:nvSpPr>
        <p:spPr bwMode="auto">
          <a:xfrm>
            <a:off x="9030005" y="2666136"/>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600" kern="0" dirty="0">
                <a:solidFill>
                  <a:srgbClr val="FFFFFF"/>
                </a:solidFill>
                <a:latin typeface="Segoe UI Semibold" panose="020B0702040204020203" pitchFamily="34" charset="0"/>
                <a:cs typeface="Segoe UI Semibold" panose="020B0702040204020203" pitchFamily="34" charset="0"/>
              </a:rPr>
              <a:t>Bing Custom Search</a:t>
            </a:r>
          </a:p>
        </p:txBody>
      </p:sp>
      <p:sp>
        <p:nvSpPr>
          <p:cNvPr id="144" name="Rectangle 143">
            <a:extLst>
              <a:ext uri="{FF2B5EF4-FFF2-40B4-BE49-F238E27FC236}">
                <a16:creationId xmlns:a16="http://schemas.microsoft.com/office/drawing/2014/main" id="{7BDE81B9-CCAD-4539-BF49-99A0A3EECC9F}"/>
              </a:ext>
            </a:extLst>
          </p:cNvPr>
          <p:cNvSpPr/>
          <p:nvPr/>
        </p:nvSpPr>
        <p:spPr bwMode="auto">
          <a:xfrm>
            <a:off x="6841249" y="308541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Personaliser</a:t>
            </a:r>
          </a:p>
        </p:txBody>
      </p:sp>
      <p:sp>
        <p:nvSpPr>
          <p:cNvPr id="145" name="Rectangle 144">
            <a:extLst>
              <a:ext uri="{FF2B5EF4-FFF2-40B4-BE49-F238E27FC236}">
                <a16:creationId xmlns:a16="http://schemas.microsoft.com/office/drawing/2014/main" id="{ED89A1D7-29E4-4F92-AEE4-E1776FCBAE0A}"/>
              </a:ext>
            </a:extLst>
          </p:cNvPr>
          <p:cNvSpPr/>
          <p:nvPr/>
        </p:nvSpPr>
        <p:spPr bwMode="auto">
          <a:xfrm>
            <a:off x="6853201" y="392760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Anomaly Detector</a:t>
            </a:r>
          </a:p>
        </p:txBody>
      </p:sp>
      <p:sp>
        <p:nvSpPr>
          <p:cNvPr id="146" name="Rectangle 145">
            <a:extLst>
              <a:ext uri="{FF2B5EF4-FFF2-40B4-BE49-F238E27FC236}">
                <a16:creationId xmlns:a16="http://schemas.microsoft.com/office/drawing/2014/main" id="{43DFFCC5-98EF-4F04-8DE9-9069373F9601}"/>
              </a:ext>
            </a:extLst>
          </p:cNvPr>
          <p:cNvSpPr/>
          <p:nvPr/>
        </p:nvSpPr>
        <p:spPr bwMode="auto">
          <a:xfrm>
            <a:off x="393201" y="5794291"/>
            <a:ext cx="2001863" cy="7078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Form Recognizer</a:t>
            </a:r>
          </a:p>
        </p:txBody>
      </p:sp>
      <p:pic>
        <p:nvPicPr>
          <p:cNvPr id="147" name="Picture 146">
            <a:extLst>
              <a:ext uri="{FF2B5EF4-FFF2-40B4-BE49-F238E27FC236}">
                <a16:creationId xmlns:a16="http://schemas.microsoft.com/office/drawing/2014/main" id="{E3899637-BB60-44C3-B498-2CFDA98D3ECE}"/>
              </a:ext>
            </a:extLst>
          </p:cNvPr>
          <p:cNvPicPr>
            <a:picLocks noChangeAspect="1"/>
          </p:cNvPicPr>
          <p:nvPr/>
        </p:nvPicPr>
        <p:blipFill>
          <a:blip r:embed="rId7"/>
          <a:stretch>
            <a:fillRect/>
          </a:stretch>
        </p:blipFill>
        <p:spPr>
          <a:xfrm>
            <a:off x="6833298" y="1524432"/>
            <a:ext cx="2029640" cy="691376"/>
          </a:xfrm>
          <a:prstGeom prst="rect">
            <a:avLst/>
          </a:prstGeom>
        </p:spPr>
      </p:pic>
      <p:sp>
        <p:nvSpPr>
          <p:cNvPr id="148" name="TextBox 147">
            <a:extLst>
              <a:ext uri="{FF2B5EF4-FFF2-40B4-BE49-F238E27FC236}">
                <a16:creationId xmlns:a16="http://schemas.microsoft.com/office/drawing/2014/main" id="{769FA4CB-4B5C-4915-8C25-BCEFCD66CA89}"/>
              </a:ext>
            </a:extLst>
          </p:cNvPr>
          <p:cNvSpPr txBox="1"/>
          <p:nvPr/>
        </p:nvSpPr>
        <p:spPr>
          <a:xfrm flipH="1">
            <a:off x="7510955" y="1656902"/>
            <a:ext cx="1324205" cy="461665"/>
          </a:xfrm>
          <a:prstGeom prst="rect">
            <a:avLst/>
          </a:prstGeom>
          <a:noFill/>
        </p:spPr>
        <p:txBody>
          <a:bodyPr wrap="square" rtlCol="0">
            <a:spAutoFit/>
          </a:bodyPr>
          <a:lstStyle/>
          <a:p>
            <a:r>
              <a:rPr lang="en-IN" sz="2400" dirty="0">
                <a:solidFill>
                  <a:schemeClr val="bg1"/>
                </a:solidFill>
              </a:rPr>
              <a:t>Decision</a:t>
            </a:r>
            <a:endParaRPr lang="en-IN" dirty="0">
              <a:solidFill>
                <a:schemeClr val="bg1"/>
              </a:solidFill>
            </a:endParaRPr>
          </a:p>
        </p:txBody>
      </p:sp>
      <p:sp>
        <p:nvSpPr>
          <p:cNvPr id="149" name="Rectangle 148">
            <a:extLst>
              <a:ext uri="{FF2B5EF4-FFF2-40B4-BE49-F238E27FC236}">
                <a16:creationId xmlns:a16="http://schemas.microsoft.com/office/drawing/2014/main" id="{F38A44E1-B34F-451F-9928-E0D894DF966D}"/>
              </a:ext>
            </a:extLst>
          </p:cNvPr>
          <p:cNvSpPr/>
          <p:nvPr/>
        </p:nvSpPr>
        <p:spPr bwMode="auto">
          <a:xfrm>
            <a:off x="4746624" y="5743847"/>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Language Understanding</a:t>
            </a:r>
          </a:p>
        </p:txBody>
      </p:sp>
      <p:sp>
        <p:nvSpPr>
          <p:cNvPr id="150" name="Rectangle 149">
            <a:extLst>
              <a:ext uri="{FF2B5EF4-FFF2-40B4-BE49-F238E27FC236}">
                <a16:creationId xmlns:a16="http://schemas.microsoft.com/office/drawing/2014/main" id="{5A4D48D8-BB44-4438-A91A-5FBC24DEA1A8}"/>
              </a:ext>
            </a:extLst>
          </p:cNvPr>
          <p:cNvSpPr/>
          <p:nvPr/>
        </p:nvSpPr>
        <p:spPr bwMode="auto">
          <a:xfrm>
            <a:off x="9064145" y="6181788"/>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Auto Suggest</a:t>
            </a:r>
          </a:p>
        </p:txBody>
      </p:sp>
      <p:sp>
        <p:nvSpPr>
          <p:cNvPr id="4" name="TextBox 3">
            <a:extLst>
              <a:ext uri="{FF2B5EF4-FFF2-40B4-BE49-F238E27FC236}">
                <a16:creationId xmlns:a16="http://schemas.microsoft.com/office/drawing/2014/main" id="{E271A318-60C6-4958-8DD5-BDA9456B4E66}"/>
              </a:ext>
            </a:extLst>
          </p:cNvPr>
          <p:cNvSpPr txBox="1"/>
          <p:nvPr/>
        </p:nvSpPr>
        <p:spPr>
          <a:xfrm>
            <a:off x="238539" y="820791"/>
            <a:ext cx="8471671" cy="523220"/>
          </a:xfrm>
          <a:prstGeom prst="rect">
            <a:avLst/>
          </a:prstGeom>
          <a:noFill/>
        </p:spPr>
        <p:txBody>
          <a:bodyPr wrap="square" rtlCol="0">
            <a:spAutoFit/>
          </a:bodyPr>
          <a:lstStyle/>
          <a:p>
            <a:r>
              <a:rPr lang="en-US" sz="2800" dirty="0">
                <a:solidFill>
                  <a:schemeClr val="accent1"/>
                </a:solidFill>
              </a:rPr>
              <a:t>5 Sections – 25 Modules – 60 APIS</a:t>
            </a:r>
            <a:endParaRPr lang="en-IN" sz="2800" dirty="0">
              <a:solidFill>
                <a:schemeClr val="accent1"/>
              </a:solidFill>
            </a:endParaRPr>
          </a:p>
        </p:txBody>
      </p:sp>
      <p:pic>
        <p:nvPicPr>
          <p:cNvPr id="6" name="Picture 5">
            <a:extLst>
              <a:ext uri="{FF2B5EF4-FFF2-40B4-BE49-F238E27FC236}">
                <a16:creationId xmlns:a16="http://schemas.microsoft.com/office/drawing/2014/main" id="{CC502567-F1DF-4A7C-9393-DBCEA37DC3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042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07216" cy="67101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Vision APIs make it possible for apps and services to accurately identify and analyse content within images and videos.</a:t>
            </a:r>
          </a:p>
          <a:p>
            <a:pPr defTabSz="932563">
              <a:defRPr/>
            </a:pPr>
            <a:endParaRPr lang="en-US" sz="2800" dirty="0">
              <a:solidFill>
                <a:schemeClr val="accent1"/>
              </a:solidFill>
            </a:endParaRPr>
          </a:p>
          <a:p>
            <a:pPr defTabSz="932563">
              <a:defRPr/>
            </a:pPr>
            <a:r>
              <a:rPr lang="en-US" sz="2800" dirty="0">
                <a:solidFill>
                  <a:schemeClr val="accent1"/>
                </a:solidFill>
              </a:rPr>
              <a:t>1. </a:t>
            </a:r>
            <a:r>
              <a:rPr lang="en-IN" sz="2800" dirty="0">
                <a:solidFill>
                  <a:schemeClr val="accent1"/>
                </a:solidFill>
              </a:rPr>
              <a:t>Computer vision - </a:t>
            </a:r>
            <a:r>
              <a:rPr lang="en-IN" sz="2800" dirty="0">
                <a:solidFill>
                  <a:schemeClr val="tx1"/>
                </a:solidFill>
              </a:rPr>
              <a:t>Extracts the visual content found in an image </a:t>
            </a:r>
            <a:r>
              <a:rPr lang="en-US" sz="2800" dirty="0">
                <a:solidFill>
                  <a:schemeClr val="tx1"/>
                </a:solidFill>
              </a:rPr>
              <a:t>. It has the following mostly used APIs</a:t>
            </a:r>
          </a:p>
          <a:p>
            <a:pPr marL="514350" indent="-514350" defTabSz="932563">
              <a:buAutoNum type="arabicPeriod"/>
              <a:defRPr/>
            </a:pPr>
            <a:endParaRPr lang="en-US" sz="2800" dirty="0">
              <a:solidFill>
                <a:schemeClr val="tx1"/>
              </a:solidFill>
            </a:endParaRPr>
          </a:p>
          <a:p>
            <a:pPr lvl="0"/>
            <a:r>
              <a:rPr lang="en-US" sz="2800" dirty="0">
                <a:solidFill>
                  <a:schemeClr val="tx1"/>
                </a:solidFill>
              </a:rPr>
              <a:t>       a) </a:t>
            </a:r>
            <a:r>
              <a:rPr lang="en-US" sz="2800" dirty="0">
                <a:solidFill>
                  <a:schemeClr val="accent1"/>
                </a:solidFill>
              </a:rPr>
              <a:t>Analyze Image</a:t>
            </a:r>
            <a:r>
              <a:rPr lang="en-US" sz="2800" dirty="0">
                <a:solidFill>
                  <a:schemeClr val="tx1"/>
                </a:solidFill>
              </a:rPr>
              <a:t> </a:t>
            </a:r>
          </a:p>
          <a:p>
            <a:pPr lvl="0"/>
            <a:r>
              <a:rPr lang="en-US" sz="2800" dirty="0">
                <a:solidFill>
                  <a:schemeClr val="tx1"/>
                </a:solidFill>
              </a:rPr>
              <a:t>           Analyzing Images for insights on the following features </a:t>
            </a:r>
          </a:p>
          <a:p>
            <a:pPr lvl="0"/>
            <a:r>
              <a:rPr lang="en-US" sz="2800" dirty="0">
                <a:solidFill>
                  <a:schemeClr val="tx1"/>
                </a:solidFill>
              </a:rPr>
              <a:t>	</a:t>
            </a:r>
            <a:r>
              <a:rPr lang="en-IN" sz="1800" dirty="0"/>
              <a:t>Tag Visual Features, Detect objects, Detect brands, Categorize an image, Describe an image, Detect Faces, Detect image types,          Detect  domain specific content, Detect the colour scheme, Generate a thumbnail, Get the Area of interest</a:t>
            </a:r>
          </a:p>
          <a:p>
            <a:pPr lvl="0"/>
            <a:endParaRPr lang="en-IN" sz="1800" dirty="0"/>
          </a:p>
          <a:p>
            <a:pPr lvl="0"/>
            <a:r>
              <a:rPr lang="en-IN" sz="2800" dirty="0"/>
              <a:t>         Moderate content in  images – Detects adult and racy content </a:t>
            </a:r>
          </a:p>
          <a:p>
            <a:pPr lvl="0"/>
            <a:endParaRPr lang="en-IN" sz="2800" dirty="0"/>
          </a:p>
          <a:p>
            <a:pPr lvl="0"/>
            <a:r>
              <a:rPr lang="en-US" sz="2800" dirty="0">
                <a:solidFill>
                  <a:schemeClr val="tx1"/>
                </a:solidFill>
              </a:rPr>
              <a:t>       b) </a:t>
            </a:r>
            <a:r>
              <a:rPr lang="en-US" sz="2800" dirty="0">
                <a:solidFill>
                  <a:schemeClr val="accent1"/>
                </a:solidFill>
              </a:rPr>
              <a:t>OCR</a:t>
            </a:r>
            <a:r>
              <a:rPr lang="en-US" sz="2800" dirty="0">
                <a:solidFill>
                  <a:schemeClr val="tx1"/>
                </a:solidFill>
              </a:rPr>
              <a:t>– Extract Text From Images </a:t>
            </a:r>
          </a:p>
          <a:p>
            <a:pPr lvl="0"/>
            <a:endParaRPr lang="en-US" sz="2800" dirty="0">
              <a:solidFill>
                <a:schemeClr val="tx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02963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485543" cy="65069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r>
              <a:rPr lang="en-IN" sz="2800" dirty="0">
                <a:hlinkClick r:id="rId2"/>
              </a:rPr>
              <a:t>https://azure.microsoft.com/en-in/services/cognitive-services/computer-vision/</a:t>
            </a: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2461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81107" cy="5657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 Computer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lvl="1"/>
            <a:r>
              <a:rPr lang="en-IN" dirty="0"/>
              <a:t>1. User Demographics </a:t>
            </a:r>
          </a:p>
          <a:p>
            <a:pPr marL="800100" lvl="1" indent="-342900">
              <a:buAutoNum type="arabicPeriod"/>
            </a:pPr>
            <a:endParaRPr lang="en-IN" dirty="0"/>
          </a:p>
          <a:p>
            <a:pPr lvl="1"/>
            <a:r>
              <a:rPr lang="en-IN" dirty="0">
                <a:solidFill>
                  <a:srgbClr val="000000"/>
                </a:solidFill>
                <a:latin typeface="Segoe UI" panose="020B0502040204020203" pitchFamily="34" charset="0"/>
              </a:rPr>
              <a:t>2. </a:t>
            </a:r>
            <a:r>
              <a:rPr lang="en-IN" dirty="0"/>
              <a:t>Analyze Image </a:t>
            </a:r>
          </a:p>
          <a:p>
            <a:pPr lvl="1"/>
            <a:endParaRPr lang="en-IN" dirty="0"/>
          </a:p>
          <a:p>
            <a:pPr lvl="1"/>
            <a:r>
              <a:rPr lang="en-IN" dirty="0">
                <a:solidFill>
                  <a:srgbClr val="000000"/>
                </a:solidFill>
                <a:latin typeface="Segoe UI" panose="020B0502040204020203" pitchFamily="34" charset="0"/>
              </a:rPr>
              <a:t>3. </a:t>
            </a:r>
            <a:r>
              <a:rPr lang="en-IN" dirty="0"/>
              <a:t>Categorize and Description Image </a:t>
            </a:r>
          </a:p>
          <a:p>
            <a:pPr lvl="1"/>
            <a:endParaRPr lang="en-IN" dirty="0"/>
          </a:p>
          <a:p>
            <a:pPr lvl="1"/>
            <a:r>
              <a:rPr lang="en-IN" dirty="0">
                <a:solidFill>
                  <a:srgbClr val="000000"/>
                </a:solidFill>
                <a:latin typeface="Segoe UI" panose="020B0502040204020203" pitchFamily="34" charset="0"/>
              </a:rPr>
              <a:t>4. </a:t>
            </a:r>
            <a:r>
              <a:rPr lang="en-IN" dirty="0"/>
              <a:t>Face Authentication </a:t>
            </a:r>
          </a:p>
          <a:p>
            <a:pPr lvl="1"/>
            <a:endParaRPr lang="en-IN" dirty="0"/>
          </a:p>
          <a:p>
            <a:pPr lvl="1"/>
            <a:r>
              <a:rPr lang="en-IN" dirty="0">
                <a:solidFill>
                  <a:srgbClr val="000000"/>
                </a:solidFill>
                <a:latin typeface="Segoe UI" panose="020B0502040204020203" pitchFamily="34" charset="0"/>
              </a:rPr>
              <a:t>5. </a:t>
            </a:r>
            <a:r>
              <a:rPr lang="en-IN" dirty="0"/>
              <a:t>Face Authentication With OCR </a:t>
            </a:r>
          </a:p>
          <a:p>
            <a:pPr lvl="1"/>
            <a:endParaRPr lang="en-IN" dirty="0"/>
          </a:p>
          <a:p>
            <a:pPr lvl="1"/>
            <a:r>
              <a:rPr lang="en-IN" dirty="0">
                <a:solidFill>
                  <a:srgbClr val="000000"/>
                </a:solidFill>
                <a:latin typeface="Segoe UI" panose="020B0502040204020203" pitchFamily="34" charset="0"/>
              </a:rPr>
              <a:t>6. </a:t>
            </a:r>
            <a:r>
              <a:rPr lang="en-IN" dirty="0"/>
              <a:t>Area of Interest </a:t>
            </a:r>
            <a:endParaRPr lang="en-US" dirty="0">
              <a:solidFill>
                <a:srgbClr val="000000"/>
              </a:solidFill>
              <a:latin typeface="Segoe UI" panose="020B0502040204020203" pitchFamily="34" charset="0"/>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92330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34925" cy="138077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819230"/>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Demographics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Facial Sentiments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Image Validation Scenarios – Using Describe Image, Tags and Detect Faces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Printed / Hand Written Documents Reading Scenarios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66359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0636194" cy="8833187"/>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PNG, GIF, or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4 megabytes (MB)</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must be greater than 50 x 50 pixels. </a:t>
            </a:r>
            <a:r>
              <a:rPr lang="en-US" sz="1600" dirty="0" err="1">
                <a:solidFill>
                  <a:srgbClr val="000000"/>
                </a:solidFill>
                <a:latin typeface="Segoe UI" panose="020B0502040204020203" pitchFamily="34" charset="0"/>
              </a:rPr>
              <a:t>Esp</a:t>
            </a:r>
            <a:r>
              <a:rPr lang="en-US" sz="1600" dirty="0">
                <a:solidFill>
                  <a:srgbClr val="000000"/>
                </a:solidFill>
                <a:latin typeface="Segoe UI" panose="020B0502040204020203" pitchFamily="34" charset="0"/>
              </a:rPr>
              <a:t> For better results using OCR, the dimensions of the image must be between 50 x 50 and 4200 x 4200 pixels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On Prem Support is provided for OCR feature of Computer Vision API. You can run this API on container and extract text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OCR is not yet optimized for License Plate Reading Use Cases. While Microsoft team is continuously working to improve the same.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While doing Handwritten OCR, crossed over texts are still identified as valid text. Crossed lines are considered just as noise. If you want them to be ignored, you need to put several crossed lines on the text so that they can’t be recognized.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Handwritten OCR recognized text that is oriented up to 30 to 40 degrees.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Object Detection and Classification is not yet supported for On Prem / Containers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Age detection using Detect API is not very accurate and consistent yet.</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843154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888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854997" cy="66732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800" dirty="0">
                <a:solidFill>
                  <a:schemeClr val="accent1"/>
                </a:solidFill>
              </a:rPr>
              <a:t>Azure Custom Vision is a cognitive service that lets you build, deploy and improve your own image classifiers. An image classifier is an AI service that applies labels (which represent classes) to images, according to their visual characteristics. Unlike the </a:t>
            </a:r>
            <a:r>
              <a:rPr lang="en-US" sz="2800" dirty="0">
                <a:solidFill>
                  <a:schemeClr val="accent1"/>
                </a:solidFill>
                <a:hlinkClick r:id="rId2">
                  <a:extLst>
                    <a:ext uri="{A12FA001-AC4F-418D-AE19-62706E023703}">
                      <ahyp:hlinkClr xmlns:ahyp="http://schemas.microsoft.com/office/drawing/2018/hyperlinkcolor" val="tx"/>
                    </a:ext>
                  </a:extLst>
                </a:hlinkClick>
              </a:rPr>
              <a:t>Computer Vision</a:t>
            </a:r>
            <a:r>
              <a:rPr lang="en-US" sz="2800" dirty="0">
                <a:solidFill>
                  <a:schemeClr val="accent1"/>
                </a:solidFill>
              </a:rPr>
              <a:t> service, Custom Vision allows you to determine the labels to apply.</a:t>
            </a:r>
          </a:p>
          <a:p>
            <a:pPr algn="just" defTabSz="932563">
              <a:defRPr/>
            </a:pPr>
            <a:endParaRPr lang="en-US" sz="2800" dirty="0">
              <a:solidFill>
                <a:schemeClr val="accent1"/>
              </a:solidFill>
            </a:endParaRPr>
          </a:p>
          <a:p>
            <a:pPr algn="just" defTabSz="932563">
              <a:defRPr/>
            </a:pPr>
            <a:r>
              <a:rPr lang="en-US" sz="2800" dirty="0">
                <a:solidFill>
                  <a:schemeClr val="accent1"/>
                </a:solidFill>
              </a:rPr>
              <a:t>Custom Vision has two Features</a:t>
            </a:r>
          </a:p>
          <a:p>
            <a:pPr algn="just" defTabSz="932563">
              <a:defRPr/>
            </a:pPr>
            <a:endParaRPr lang="en-US" sz="2800" dirty="0">
              <a:solidFill>
                <a:schemeClr val="accent1"/>
              </a:solidFill>
            </a:endParaRPr>
          </a:p>
          <a:p>
            <a:pPr algn="just" defTabSz="932563">
              <a:defRPr/>
            </a:pPr>
            <a:r>
              <a:rPr lang="en-US" sz="2800" b="1" dirty="0">
                <a:solidFill>
                  <a:schemeClr val="accent1"/>
                </a:solidFill>
              </a:rPr>
              <a:t>1. Image classification</a:t>
            </a:r>
            <a:r>
              <a:rPr lang="en-US" sz="2800" dirty="0">
                <a:solidFill>
                  <a:schemeClr val="accent1"/>
                </a:solidFill>
              </a:rPr>
              <a:t> </a:t>
            </a:r>
            <a:r>
              <a:rPr lang="en-US" sz="2800" dirty="0">
                <a:solidFill>
                  <a:schemeClr val="tx1"/>
                </a:solidFill>
              </a:rPr>
              <a:t>applies one or more labels to an image</a:t>
            </a:r>
          </a:p>
          <a:p>
            <a:pPr algn="just" defTabSz="932563">
              <a:defRPr/>
            </a:pPr>
            <a:endParaRPr lang="en-US" sz="2800" b="1" dirty="0">
              <a:solidFill>
                <a:schemeClr val="accent1"/>
              </a:solidFill>
            </a:endParaRPr>
          </a:p>
          <a:p>
            <a:pPr algn="just" defTabSz="932563">
              <a:defRPr/>
            </a:pPr>
            <a:r>
              <a:rPr lang="en-US" sz="2800" b="1" dirty="0">
                <a:solidFill>
                  <a:schemeClr val="accent1"/>
                </a:solidFill>
              </a:rPr>
              <a:t>2. Object detection</a:t>
            </a:r>
            <a:r>
              <a:rPr lang="en-US" sz="2800" dirty="0">
                <a:solidFill>
                  <a:schemeClr val="accent1"/>
                </a:solidFill>
              </a:rPr>
              <a:t> </a:t>
            </a:r>
            <a:r>
              <a:rPr lang="en-US" sz="2800" dirty="0">
                <a:solidFill>
                  <a:schemeClr val="tx1"/>
                </a:solidFill>
              </a:rPr>
              <a:t>is similar, but it also returns the coordinates in the image where the applied label(s) can be found</a:t>
            </a: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83930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Cus</a:t>
            </a:r>
            <a:r>
              <a:rPr lang="en-US" sz="4400" dirty="0">
                <a:solidFill>
                  <a:schemeClr val="accent1"/>
                </a:solidFill>
              </a:rPr>
              <a:t>tom Vision </a:t>
            </a:r>
          </a:p>
          <a:p>
            <a:pPr defTabSz="932563">
              <a:defRPr/>
            </a:pPr>
            <a:r>
              <a:rPr lang="en-US" sz="2800" dirty="0">
                <a:solidFill>
                  <a:schemeClr val="accent1"/>
                </a:solidFill>
              </a:rPr>
              <a:t> </a:t>
            </a:r>
          </a:p>
          <a:p>
            <a:pPr defTabSz="932563">
              <a:defRPr/>
            </a:pPr>
            <a:r>
              <a:rPr lang="en-US" sz="2800" dirty="0">
                <a:solidFill>
                  <a:schemeClr val="accent1"/>
                </a:solidFill>
              </a:rPr>
              <a:t>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t>
            </a:r>
            <a:r>
              <a:rPr lang="en-IN" sz="2800" dirty="0"/>
              <a:t>https://www.customvision.ai/projects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0305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defTabSz="932563">
              <a:defRPr/>
            </a:pPr>
            <a:r>
              <a:rPr lang="en-US" sz="2000" dirty="0">
                <a:solidFill>
                  <a:schemeClr val="tx1"/>
                </a:solidFill>
              </a:rPr>
              <a:t>1. </a:t>
            </a:r>
            <a:r>
              <a:rPr lang="en-US" sz="2000" dirty="0">
                <a:solidFill>
                  <a:schemeClr val="tx1"/>
                </a:solidFill>
                <a:latin typeface="+mn-lt"/>
              </a:rPr>
              <a:t>Event Extraction Services</a:t>
            </a:r>
          </a:p>
          <a:p>
            <a:pPr defTabSz="932563">
              <a:defRPr/>
            </a:pPr>
            <a:endParaRPr lang="en-US" sz="2000" dirty="0">
              <a:solidFill>
                <a:schemeClr val="tx1"/>
              </a:solidFill>
            </a:endParaRPr>
          </a:p>
        </p:txBody>
      </p:sp>
    </p:spTree>
    <p:extLst>
      <p:ext uri="{BB962C8B-B14F-4D97-AF65-F5344CB8AC3E}">
        <p14:creationId xmlns:p14="http://schemas.microsoft.com/office/powerpoint/2010/main" val="162034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EF29E39-69D3-4C94-8572-27E7FA441DD7}"/>
              </a:ext>
            </a:extLst>
          </p:cNvPr>
          <p:cNvSpPr>
            <a:spLocks noChangeArrowheads="1"/>
          </p:cNvSpPr>
          <p:nvPr/>
        </p:nvSpPr>
        <p:spPr bwMode="auto">
          <a:xfrm>
            <a:off x="5732062" y="-325874"/>
            <a:ext cx="6294838" cy="7509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1"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At JumpStartNinja we have an impeccable record of delivering Dat</a:t>
            </a:r>
            <a:r>
              <a:rPr lang="en-US" altLang="en-US" sz="2800" i="1" dirty="0">
                <a:ea typeface="Calibri" panose="020F0502020204030204" pitchFamily="34" charset="0"/>
                <a:cs typeface="Arial" panose="020B0604020202020204" pitchFamily="34" charset="0"/>
              </a:rPr>
              <a:t>a,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 AI, ML, IoT and Blockchain </a:t>
            </a:r>
            <a:r>
              <a:rPr lang="en-US" altLang="en-US" sz="2800" i="1" dirty="0">
                <a:ea typeface="Calibri" panose="020F0502020204030204" pitchFamily="34" charset="0"/>
                <a:cs typeface="Arial" panose="020B0604020202020204" pitchFamily="34" charset="0"/>
              </a:rPr>
              <a:t>Based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Solutions, Workshops &amp; Consulting Assignments, </a:t>
            </a:r>
            <a:r>
              <a:rPr lang="en-US" altLang="en-US" sz="2800" i="1" dirty="0">
                <a:ea typeface="Calibri" panose="020F0502020204030204" pitchFamily="34" charset="0"/>
                <a:cs typeface="Arial" panose="020B0604020202020204" pitchFamily="34" charset="0"/>
              </a:rPr>
              <a:t>Developing Pilot Projects, Implementation of “Proof Of Concepts".</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Microsoft Core Engineering &amp; Business teams </a:t>
            </a:r>
            <a:r>
              <a:rPr lang="en-US" altLang="en-US" sz="2800" i="1" dirty="0">
                <a:ea typeface="Calibri" panose="020F0502020204030204" pitchFamily="34" charset="0"/>
                <a:cs typeface="Arial" panose="020B0604020202020204" pitchFamily="34" charset="0"/>
              </a:rPr>
              <a:t>Certified our Consulting &amp; Implementation Skills on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Data + AI + IoT + Blockchain Workloads.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800" i="1" dirty="0">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800" i="1" dirty="0">
                <a:ea typeface="Calibri" panose="020F0502020204030204" pitchFamily="34" charset="0"/>
                <a:cs typeface="Arial" panose="020B0604020202020204" pitchFamily="34" charset="0"/>
              </a:rPr>
              <a:t>W</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e have been nominated as the Preferred Partner for Learning and Solution Implementation Activities for all System Integrators of Microsoft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2">
            <a:extLst>
              <a:ext uri="{FF2B5EF4-FFF2-40B4-BE49-F238E27FC236}">
                <a16:creationId xmlns:a16="http://schemas.microsoft.com/office/drawing/2014/main" id="{C0A78507-6005-41BA-89EE-196416D0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20" y="134161"/>
            <a:ext cx="5098249" cy="6589677"/>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10C3C2-178D-4CBF-9D26-44D8CB376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6080125"/>
            <a:ext cx="2057400" cy="438150"/>
          </a:xfrm>
          <a:prstGeom prst="rect">
            <a:avLst/>
          </a:prstGeom>
        </p:spPr>
      </p:pic>
    </p:spTree>
    <p:extLst>
      <p:ext uri="{BB962C8B-B14F-4D97-AF65-F5344CB8AC3E}">
        <p14:creationId xmlns:p14="http://schemas.microsoft.com/office/powerpoint/2010/main" val="562133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708394"/>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Quality Control Checking</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Classification of Events in Video Feeds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Building Gesture Recognition Systems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6429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a:t>
            </a:r>
            <a:r>
              <a:rPr lang="en-US" sz="4400" dirty="0">
                <a:solidFill>
                  <a:schemeClr val="accent1"/>
                </a:solidFill>
              </a:rPr>
              <a:t>ustom Vision </a:t>
            </a:r>
          </a:p>
          <a:p>
            <a:pPr defTabSz="932563">
              <a:defRPr/>
            </a:pPr>
            <a:r>
              <a:rPr lang="en-US" sz="2800" dirty="0">
                <a:solidFill>
                  <a:schemeClr val="accent1"/>
                </a:solidFill>
              </a:rPr>
              <a:t>Glossary to Remember…</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8186857"/>
          </a:xfrm>
          <a:prstGeom prst="rect">
            <a:avLst/>
          </a:prstGeom>
        </p:spPr>
        <p:txBody>
          <a:bodyPr wrap="square">
            <a:spAutoFit/>
          </a:bodyPr>
          <a:lstStyle/>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Classifier : </a:t>
            </a:r>
            <a:r>
              <a:rPr lang="en-US" sz="1600" dirty="0">
                <a:solidFill>
                  <a:srgbClr val="000000"/>
                </a:solidFill>
                <a:latin typeface="Segoe UI" panose="020B0502040204020203" pitchFamily="34" charset="0"/>
              </a:rPr>
              <a:t>M</a:t>
            </a:r>
            <a:r>
              <a:rPr lang="en-US" dirty="0"/>
              <a:t>odel you build using Custom Vision Service, by using a few training images</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Domain</a:t>
            </a:r>
            <a:r>
              <a:rPr lang="en-US" sz="1600" dirty="0">
                <a:solidFill>
                  <a:srgbClr val="000000"/>
                </a:solidFill>
                <a:latin typeface="Segoe UI" panose="020B0502040204020203" pitchFamily="34" charset="0"/>
              </a:rPr>
              <a:t> : O</a:t>
            </a:r>
            <a:r>
              <a:rPr lang="en-US" dirty="0"/>
              <a:t>ptimized model that  classifier for a specific type of object in your images. Ex: </a:t>
            </a:r>
            <a:r>
              <a:rPr lang="en-US" sz="1600" dirty="0">
                <a:solidFill>
                  <a:srgbClr val="000000"/>
                </a:solidFill>
                <a:latin typeface="Segoe UI" panose="020B0502040204020203" pitchFamily="34" charset="0"/>
              </a:rPr>
              <a:t>Food, Retail, Landmark   </a:t>
            </a:r>
          </a:p>
          <a:p>
            <a:r>
              <a:rPr lang="en-US" sz="1600" dirty="0">
                <a:solidFill>
                  <a:srgbClr val="000000"/>
                </a:solidFill>
                <a:latin typeface="Segoe UI" panose="020B0502040204020203" pitchFamily="34" charset="0"/>
              </a:rPr>
              <a:t>     General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Evaluation </a:t>
            </a:r>
            <a:r>
              <a:rPr lang="en-US" sz="1600" dirty="0">
                <a:solidFill>
                  <a:srgbClr val="000000"/>
                </a:solidFill>
                <a:latin typeface="Segoe UI" panose="020B0502040204020203" pitchFamily="34" charset="0"/>
              </a:rPr>
              <a:t>: S</a:t>
            </a:r>
            <a:r>
              <a:rPr lang="en-US" dirty="0"/>
              <a:t>ubmit any image for evaluation by using the auto-generated https endpoint after the training of the classifier is completed</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Iteration </a:t>
            </a:r>
            <a:r>
              <a:rPr lang="en-US" sz="1600" dirty="0">
                <a:solidFill>
                  <a:srgbClr val="000000"/>
                </a:solidFill>
                <a:latin typeface="Segoe UI" panose="020B0502040204020203" pitchFamily="34" charset="0"/>
              </a:rPr>
              <a:t>: </a:t>
            </a:r>
            <a:r>
              <a:rPr lang="en-US" dirty="0"/>
              <a:t>Every time you Train or re-train your classifier, you create a new iteration of your model. We keep several past iterations to allow you to compare your progress over time. You can delete any iteration you no longer find useful. Remember that deleting an iteration is permanent, and you also delete any images or changes that were unique to that iteration</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Precision : </a:t>
            </a:r>
            <a:r>
              <a:rPr lang="en-US" sz="1600" dirty="0">
                <a:solidFill>
                  <a:srgbClr val="000000"/>
                </a:solidFill>
                <a:latin typeface="Segoe UI" panose="020B0502040204020203" pitchFamily="34" charset="0"/>
              </a:rPr>
              <a:t>It’s a metric used to measure </a:t>
            </a:r>
            <a:r>
              <a:rPr lang="en-US" dirty="0"/>
              <a:t>how likely is your classifier to correctly classify the image</a:t>
            </a: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Recall </a:t>
            </a:r>
            <a:r>
              <a:rPr lang="en-US" sz="1600" dirty="0">
                <a:solidFill>
                  <a:srgbClr val="000000"/>
                </a:solidFill>
                <a:latin typeface="Segoe UI" panose="020B0502040204020203" pitchFamily="34" charset="0"/>
              </a:rPr>
              <a:t>:  It’s a metric used to measure o</a:t>
            </a:r>
            <a:r>
              <a:rPr lang="en-US" dirty="0"/>
              <a:t>ut of all images that should have been classified correctly, how many did your classifier identify correctly</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5493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824841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a:t>
            </a:r>
            <a:r>
              <a:rPr lang="en-US" sz="1600" dirty="0" err="1">
                <a:solidFill>
                  <a:srgbClr val="000000"/>
                </a:solidFill>
                <a:latin typeface="Segoe UI" panose="020B0502040204020203" pitchFamily="34" charset="0"/>
              </a:rPr>
              <a:t>PNG,or</a:t>
            </a:r>
            <a:r>
              <a:rPr lang="en-US" sz="1600" dirty="0">
                <a:solidFill>
                  <a:srgbClr val="000000"/>
                </a:solidFill>
                <a:latin typeface="Segoe UI" panose="020B0502040204020203" pitchFamily="34" charset="0"/>
              </a:rPr>
              <a:t>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6 megabytes (MB) for training and not more than 4 mb for prediction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should not be less than 256 pixels on the shorter edge. Custom Vision automatically scales image up to this size</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For better prediction results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Quantity : </a:t>
            </a:r>
            <a:r>
              <a:rPr lang="en-US" dirty="0"/>
              <a:t>Custom Vision  recommends using at least 50 images per label as a starting point. With fewer images, there's a higher risk of overfitting, and while your performance numbers may suggest good quality, your model may struggle with real-world data.</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Balance– A balanced dataset in terms of amount, quality and variety of the data for each label that’s classified. This can be achieved by multiple iterations of your model.</a:t>
            </a:r>
            <a:r>
              <a:rPr lang="en-US" dirty="0"/>
              <a:t> For instance, using 500 images for one label and 50 images for another label makes for an imbalanced training dataset. Maintain at least 1:2 best the most and least trained images. </a:t>
            </a: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Avoid overfitting : Classifiers takes even the arbitrary elements / characteristics that the images have in common. Be choosy about the images that you use for training. </a:t>
            </a:r>
            <a:r>
              <a:rPr lang="en-US" dirty="0"/>
              <a:t> For example, if you are creating a classifier for apples vs. citrus, and you've used images of apples in hands and of citrus on white plates, the classifier may give undue importance to hands vs. plates, rather than apples vs. citrus.</a:t>
            </a: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01223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5909310"/>
          </a:xfrm>
          <a:prstGeom prst="rect">
            <a:avLst/>
          </a:prstGeom>
        </p:spPr>
        <p:txBody>
          <a:bodyPr wrap="square">
            <a:spAutoFit/>
          </a:bodyPr>
          <a:lstStyle/>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Training Set Should be Closer to  Real Case Images of Classifier: </a:t>
            </a:r>
            <a:r>
              <a:rPr lang="en-US" dirty="0"/>
              <a:t>Be sure to use images that are representative of what will be submitted to the classifier during normal use. Otherwise, your classifier could learn to make predictions based on arbitrary characteristics that your images have in common. For example if you are building gesture recognition based system and the gesture is to be shown by right hand of the user, make sure all the training set is also based on gestures with right hand. </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Always go for Data Variety : Go for Data Variety when you train in terms of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Background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Lighting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Object Size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Camera Angle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 Different Style</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52764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9115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975070" cy="253471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400" dirty="0">
                <a:solidFill>
                  <a:schemeClr val="accent1"/>
                </a:solidFill>
              </a:rPr>
              <a:t>The Azure Face API is a cognitive service that provides algorithms for detecting, recognizing, and analyzing human faces in images. The ability to process human face information is important in many different software scenarios, such as security, natural user interface, image content analysis and management, mobile apps, and robotics. </a:t>
            </a:r>
            <a:endParaRPr lang="en-US" sz="2800" dirty="0">
              <a:solidFill>
                <a:schemeClr val="tx1"/>
              </a:solidFill>
            </a:endParaRPr>
          </a:p>
          <a:p>
            <a:pPr algn="just" defTabSz="932563">
              <a:defRPr/>
            </a:pPr>
            <a:endParaRPr lang="en-US" sz="2800" dirty="0">
              <a:solidFill>
                <a:schemeClr val="accent1"/>
              </a:solidFill>
            </a:endParaRPr>
          </a:p>
          <a:p>
            <a:pPr lvl="0"/>
            <a:endParaRPr lang="en-IN" sz="1600" dirty="0"/>
          </a:p>
          <a:p>
            <a:pPr defTabSz="932563">
              <a:defRPr/>
            </a:pPr>
            <a:r>
              <a:rPr lang="en-US" sz="3200" dirty="0">
                <a:solidFill>
                  <a:schemeClr val="accent1"/>
                </a:solidFill>
              </a:rPr>
              <a:t>Few concepts:</a:t>
            </a:r>
          </a:p>
          <a:p>
            <a:pPr defTabSz="932563">
              <a:defRPr/>
            </a:pPr>
            <a:endParaRPr lang="en-US" sz="3200" dirty="0">
              <a:solidFill>
                <a:schemeClr val="accent1"/>
              </a:solidFill>
            </a:endParaRPr>
          </a:p>
          <a:p>
            <a:pPr defTabSz="932563">
              <a:defRPr/>
            </a:pPr>
            <a:r>
              <a:rPr lang="en-US" sz="2800" dirty="0">
                <a:solidFill>
                  <a:schemeClr val="accent1"/>
                </a:solidFill>
              </a:rPr>
              <a:t>Face Detection/Tracking:</a:t>
            </a:r>
          </a:p>
          <a:p>
            <a:pPr marL="457200" indent="-457200" defTabSz="932563">
              <a:buFont typeface="Arial" panose="020B0604020202020204" pitchFamily="34" charset="0"/>
              <a:buChar char="•"/>
              <a:defRPr/>
            </a:pPr>
            <a:r>
              <a:rPr lang="en-US" sz="2800" dirty="0">
                <a:solidFill>
                  <a:schemeClr val="accent1"/>
                </a:solidFill>
              </a:rPr>
              <a:t>Detecting a face but not knowing its identity</a:t>
            </a:r>
          </a:p>
          <a:p>
            <a:pPr marL="457200" indent="-457200" defTabSz="932563">
              <a:buFont typeface="Arial" panose="020B0604020202020204" pitchFamily="34" charset="0"/>
              <a:buChar char="•"/>
              <a:defRPr/>
            </a:pPr>
            <a:r>
              <a:rPr lang="en-US" sz="2800" dirty="0">
                <a:solidFill>
                  <a:schemeClr val="accent1"/>
                </a:solidFill>
              </a:rPr>
              <a:t>Can detect emotions, gender, age, etc.,</a:t>
            </a:r>
          </a:p>
          <a:p>
            <a:pPr defTabSz="932563">
              <a:defRPr/>
            </a:pPr>
            <a:endParaRPr lang="en-US" sz="3200" dirty="0">
              <a:solidFill>
                <a:schemeClr val="accent1"/>
              </a:solidFill>
            </a:endParaRPr>
          </a:p>
          <a:p>
            <a:pPr defTabSz="932563">
              <a:defRPr/>
            </a:pPr>
            <a:r>
              <a:rPr lang="en-US" sz="2800" dirty="0">
                <a:solidFill>
                  <a:schemeClr val="accent1"/>
                </a:solidFill>
              </a:rPr>
              <a:t>Face Recognition/Identification</a:t>
            </a:r>
          </a:p>
          <a:p>
            <a:pPr marL="457200" indent="-457200" defTabSz="932563">
              <a:buFont typeface="Arial" panose="020B0604020202020204" pitchFamily="34" charset="0"/>
              <a:buChar char="•"/>
              <a:defRPr/>
            </a:pPr>
            <a:r>
              <a:rPr lang="en-US" sz="2800" dirty="0">
                <a:solidFill>
                  <a:schemeClr val="accent1"/>
                </a:solidFill>
              </a:rPr>
              <a:t>Identifying a specified face</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4982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975070" cy="291017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400" dirty="0">
                <a:solidFill>
                  <a:schemeClr val="accent1"/>
                </a:solidFill>
              </a:rPr>
              <a:t>The following are the mostly used APIs</a:t>
            </a: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Detection </a:t>
            </a:r>
            <a:r>
              <a:rPr lang="en-US" sz="1800" dirty="0">
                <a:solidFill>
                  <a:schemeClr val="tx1"/>
                </a:solidFill>
              </a:rPr>
              <a:t>– Detect one or more faces in an image and returns the face rectangle along with face attributes like – Age, Gender, Pose, Smile and Facial Hair along with 27 landmarks for each face.</a:t>
            </a:r>
          </a:p>
          <a:p>
            <a:pPr marL="514350" indent="-514350" algn="just" defTabSz="932563">
              <a:buFont typeface="Wingdings" panose="05000000000000000000" pitchFamily="2" charset="2"/>
              <a:buChar char="§"/>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Identification </a:t>
            </a:r>
            <a:r>
              <a:rPr lang="en-US" sz="2800" dirty="0">
                <a:solidFill>
                  <a:schemeClr val="tx1"/>
                </a:solidFill>
              </a:rPr>
              <a:t>- </a:t>
            </a:r>
            <a:r>
              <a:rPr lang="en-US" sz="1800" dirty="0">
                <a:solidFill>
                  <a:schemeClr val="tx1"/>
                </a:solidFill>
              </a:rPr>
              <a:t>Face API enables you to search, identify and match faces in your private repository of up to 1 million people</a:t>
            </a:r>
            <a:r>
              <a:rPr lang="en-US" sz="2800" dirty="0">
                <a:solidFill>
                  <a:schemeClr val="tx1"/>
                </a:solidFill>
              </a:rPr>
              <a:t>.</a:t>
            </a:r>
          </a:p>
          <a:p>
            <a:pPr algn="just" defTabSz="932563">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Verification </a:t>
            </a:r>
            <a:r>
              <a:rPr lang="en-US" sz="2800" dirty="0">
                <a:solidFill>
                  <a:schemeClr val="tx1"/>
                </a:solidFill>
              </a:rPr>
              <a:t>- </a:t>
            </a:r>
            <a:r>
              <a:rPr lang="en-US" sz="1800" dirty="0">
                <a:solidFill>
                  <a:schemeClr val="tx1"/>
                </a:solidFill>
              </a:rPr>
              <a:t>Check the likelihood that two faces belong to the same person. The API will return a confidence score about how likely it is that the two faces belong to one person.</a:t>
            </a:r>
          </a:p>
          <a:p>
            <a:pPr marL="514350" indent="-514350" algn="just" defTabSz="932563">
              <a:buFont typeface="Wingdings" panose="05000000000000000000" pitchFamily="2" charset="2"/>
              <a:buChar char="§"/>
              <a:defRPr/>
            </a:pPr>
            <a:endParaRPr lang="en-US" sz="1800" dirty="0">
              <a:solidFill>
                <a:schemeClr val="tx1"/>
              </a:solidFill>
            </a:endParaRPr>
          </a:p>
          <a:p>
            <a:pPr marL="971550" lvl="1" indent="-514350" algn="just" defTabSz="932563">
              <a:buFont typeface="Wingdings" panose="05000000000000000000" pitchFamily="2" charset="2"/>
              <a:buChar char="§"/>
              <a:defRPr/>
            </a:pPr>
            <a:r>
              <a:rPr lang="en-US" sz="100" dirty="0" err="1">
                <a:solidFill>
                  <a:schemeClr val="tx1"/>
                </a:solidFill>
              </a:rPr>
              <a:t>Fdgdf</a:t>
            </a:r>
            <a:r>
              <a:rPr lang="en-US" sz="100" dirty="0">
                <a:solidFill>
                  <a:schemeClr val="tx1"/>
                </a:solidFill>
              </a:rPr>
              <a:t>	</a:t>
            </a:r>
          </a:p>
          <a:p>
            <a:pPr marL="971550" lvl="1" indent="-514350" algn="just" defTabSz="932563">
              <a:buFont typeface="Wingdings" panose="05000000000000000000" pitchFamily="2" charset="2"/>
              <a:buChar char="§"/>
              <a:defRPr/>
            </a:pPr>
            <a:r>
              <a:rPr lang="en-US" sz="100" dirty="0" err="1"/>
              <a:t>dfdfg</a:t>
            </a:r>
            <a:endParaRPr lang="en-US" sz="100" dirty="0">
              <a:solidFill>
                <a:schemeClr val="tx1"/>
              </a:solidFill>
            </a:endParaRPr>
          </a:p>
          <a:p>
            <a:pPr marL="971550" lvl="1" indent="-514350" algn="just" defTabSz="932563">
              <a:buFont typeface="Wingdings" panose="05000000000000000000" pitchFamily="2" charset="2"/>
              <a:buChar char="§"/>
              <a:defRPr/>
            </a:pPr>
            <a:endParaRPr lang="en-US" sz="1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Similar Face Search </a:t>
            </a:r>
            <a:r>
              <a:rPr lang="en-US" sz="2800" dirty="0">
                <a:solidFill>
                  <a:schemeClr val="tx1"/>
                </a:solidFill>
              </a:rPr>
              <a:t>- </a:t>
            </a:r>
            <a:r>
              <a:rPr lang="en-US" sz="1800" dirty="0">
                <a:solidFill>
                  <a:schemeClr val="tx1"/>
                </a:solidFill>
              </a:rPr>
              <a:t>Easily find similar-looking faces. Given a collection of faces and a new face as a query, this API will return a collection of similar faces.</a:t>
            </a:r>
          </a:p>
          <a:p>
            <a:pPr marL="514350" indent="-514350" algn="just" defTabSz="932563">
              <a:buFont typeface="Wingdings" panose="05000000000000000000" pitchFamily="2" charset="2"/>
              <a:buChar char="§"/>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Grouping </a:t>
            </a:r>
            <a:r>
              <a:rPr lang="en-US" sz="2800" dirty="0">
                <a:solidFill>
                  <a:schemeClr val="tx1"/>
                </a:solidFill>
              </a:rPr>
              <a:t>– </a:t>
            </a:r>
            <a:r>
              <a:rPr lang="en-US" sz="1800" dirty="0">
                <a:solidFill>
                  <a:schemeClr val="tx1"/>
                </a:solidFill>
              </a:rPr>
              <a:t>Organize many unidentified faces together into Groups based on their visual similarity</a:t>
            </a: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553569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4D1DD1-F93B-42AF-BCCE-D4E5B46A53A3}"/>
              </a:ext>
            </a:extLst>
          </p:cNvPr>
          <p:cNvPicPr>
            <a:picLocks noChangeAspect="1"/>
          </p:cNvPicPr>
          <p:nvPr/>
        </p:nvPicPr>
        <p:blipFill>
          <a:blip r:embed="rId2"/>
          <a:stretch>
            <a:fillRect/>
          </a:stretch>
        </p:blipFill>
        <p:spPr>
          <a:xfrm>
            <a:off x="1413841" y="1811406"/>
            <a:ext cx="8648700" cy="5143500"/>
          </a:xfrm>
          <a:prstGeom prst="rect">
            <a:avLst/>
          </a:prstGeom>
        </p:spPr>
      </p:pic>
      <p:sp>
        <p:nvSpPr>
          <p:cNvPr id="5" name="Title 1">
            <a:extLst>
              <a:ext uri="{FF2B5EF4-FFF2-40B4-BE49-F238E27FC236}">
                <a16:creationId xmlns:a16="http://schemas.microsoft.com/office/drawing/2014/main" id="{F610BA0E-D021-40B2-99E1-A8A61D84A9F8}"/>
              </a:ext>
            </a:extLst>
          </p:cNvPr>
          <p:cNvSpPr txBox="1">
            <a:spLocks/>
          </p:cNvSpPr>
          <p:nvPr/>
        </p:nvSpPr>
        <p:spPr>
          <a:xfrm>
            <a:off x="124566" y="69335"/>
            <a:ext cx="12067434" cy="114323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endParaRPr lang="en-US" sz="2800" dirty="0">
              <a:solidFill>
                <a:schemeClr val="accent1"/>
              </a:solidFill>
            </a:endParaRPr>
          </a:p>
          <a:p>
            <a:pPr defTabSz="932563">
              <a:defRPr/>
            </a:pPr>
            <a:r>
              <a:rPr lang="en-US" sz="2800" dirty="0">
                <a:solidFill>
                  <a:schemeClr val="accent1"/>
                </a:solidFill>
              </a:rPr>
              <a:t>Face Landmarks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516649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D480F1-2A3C-41D7-8338-FBE5EF40E0A3}"/>
              </a:ext>
            </a:extLst>
          </p:cNvPr>
          <p:cNvPicPr>
            <a:picLocks noChangeAspect="1"/>
          </p:cNvPicPr>
          <p:nvPr/>
        </p:nvPicPr>
        <p:blipFill>
          <a:blip r:embed="rId2"/>
          <a:stretch>
            <a:fillRect/>
          </a:stretch>
        </p:blipFill>
        <p:spPr>
          <a:xfrm>
            <a:off x="0" y="246580"/>
            <a:ext cx="6827740" cy="6858000"/>
          </a:xfrm>
          <a:prstGeom prst="rect">
            <a:avLst/>
          </a:prstGeom>
        </p:spPr>
      </p:pic>
      <p:pic>
        <p:nvPicPr>
          <p:cNvPr id="26" name="Picture 25">
            <a:extLst>
              <a:ext uri="{FF2B5EF4-FFF2-40B4-BE49-F238E27FC236}">
                <a16:creationId xmlns:a16="http://schemas.microsoft.com/office/drawing/2014/main" id="{3C1FE8CE-E680-4C20-84B9-6A54227BB339}"/>
              </a:ext>
            </a:extLst>
          </p:cNvPr>
          <p:cNvPicPr>
            <a:picLocks noChangeAspect="1"/>
          </p:cNvPicPr>
          <p:nvPr/>
        </p:nvPicPr>
        <p:blipFill>
          <a:blip r:embed="rId3"/>
          <a:stretch>
            <a:fillRect/>
          </a:stretch>
        </p:blipFill>
        <p:spPr>
          <a:xfrm>
            <a:off x="6546832" y="0"/>
            <a:ext cx="5525304" cy="3552825"/>
          </a:xfrm>
          <a:prstGeom prst="rect">
            <a:avLst/>
          </a:prstGeom>
        </p:spPr>
      </p:pic>
      <p:cxnSp>
        <p:nvCxnSpPr>
          <p:cNvPr id="28" name="Straight Connector 27">
            <a:extLst>
              <a:ext uri="{FF2B5EF4-FFF2-40B4-BE49-F238E27FC236}">
                <a16:creationId xmlns:a16="http://schemas.microsoft.com/office/drawing/2014/main" id="{DAB6E0A1-B023-4A15-ABBA-012907B5DF6D}"/>
              </a:ext>
            </a:extLst>
          </p:cNvPr>
          <p:cNvCxnSpPr>
            <a:cxnSpLocks/>
          </p:cNvCxnSpPr>
          <p:nvPr/>
        </p:nvCxnSpPr>
        <p:spPr>
          <a:xfrm>
            <a:off x="6606283" y="369870"/>
            <a:ext cx="68226" cy="648813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58053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t>
            </a:r>
          </a:p>
          <a:p>
            <a:pPr defTabSz="932563">
              <a:defRPr/>
            </a:pPr>
            <a:r>
              <a:rPr lang="en-US" sz="2800" dirty="0">
                <a:solidFill>
                  <a:schemeClr val="accent1"/>
                </a:solidFill>
              </a:rPr>
              <a:t>Flow of APIs for Facial Verification / Recognition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u="sng" dirty="0">
                <a:solidFill>
                  <a:schemeClr val="accent1"/>
                </a:solidFill>
              </a:rPr>
              <a:t>Developer Portal</a:t>
            </a:r>
          </a:p>
          <a:p>
            <a:pPr defTabSz="932563">
              <a:defRPr/>
            </a:pPr>
            <a:endParaRPr lang="en-US" sz="2800" dirty="0">
              <a:solidFill>
                <a:schemeClr val="accent1"/>
              </a:solidFill>
            </a:endParaRPr>
          </a:p>
          <a:p>
            <a:pPr defTabSz="932563">
              <a:defRPr/>
            </a:pPr>
            <a:r>
              <a:rPr lang="en-IN" sz="2800" dirty="0">
                <a:hlinkClick r:id="rId2"/>
              </a:rPr>
              <a:t>https://westcentralus.dev.cognitive.microsoft.com/docs/services/563879b61984550e40cbbe8d/operations/563879b61984550f30395237/console</a:t>
            </a: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0198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52794FA0-22D8-41D3-9D04-7D6FAFBA484D}"/>
              </a:ext>
            </a:extLst>
          </p:cNvPr>
          <p:cNvGrpSpPr/>
          <p:nvPr/>
        </p:nvGrpSpPr>
        <p:grpSpPr>
          <a:xfrm>
            <a:off x="520513" y="623051"/>
            <a:ext cx="11530584" cy="5861304"/>
            <a:chOff x="118872" y="26161"/>
            <a:chExt cx="11951208" cy="6188969"/>
          </a:xfrm>
        </p:grpSpPr>
        <p:sp>
          <p:nvSpPr>
            <p:cNvPr id="58" name="Rectangle 57">
              <a:extLst>
                <a:ext uri="{FF2B5EF4-FFF2-40B4-BE49-F238E27FC236}">
                  <a16:creationId xmlns:a16="http://schemas.microsoft.com/office/drawing/2014/main" id="{FD495D1F-CD30-4A2E-AF4F-74A58BD397BD}"/>
                </a:ext>
              </a:extLst>
            </p:cNvPr>
            <p:cNvSpPr/>
            <p:nvPr/>
          </p:nvSpPr>
          <p:spPr>
            <a:xfrm>
              <a:off x="118872" y="26161"/>
              <a:ext cx="11951208" cy="618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9" name="Straight Connector 58">
              <a:extLst>
                <a:ext uri="{FF2B5EF4-FFF2-40B4-BE49-F238E27FC236}">
                  <a16:creationId xmlns:a16="http://schemas.microsoft.com/office/drawing/2014/main" id="{06DDC291-2704-493E-ABB3-EC8E1383F439}"/>
                </a:ext>
              </a:extLst>
            </p:cNvPr>
            <p:cNvCxnSpPr>
              <a:stCxn id="58" idx="0"/>
              <a:endCxn id="58" idx="2"/>
            </p:cNvCxnSpPr>
            <p:nvPr/>
          </p:nvCxnSpPr>
          <p:spPr>
            <a:xfrm>
              <a:off x="6094476" y="26161"/>
              <a:ext cx="0" cy="618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6A95A9-49B0-4AF2-B54E-609030249A19}"/>
                </a:ext>
              </a:extLst>
            </p:cNvPr>
            <p:cNvCxnSpPr>
              <a:cxnSpLocks/>
              <a:stCxn id="58" idx="1"/>
              <a:endCxn id="58" idx="3"/>
            </p:cNvCxnSpPr>
            <p:nvPr/>
          </p:nvCxnSpPr>
          <p:spPr>
            <a:xfrm>
              <a:off x="118872" y="3120645"/>
              <a:ext cx="11951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EEE54FF8-396A-42F3-A7DC-218681630082}"/>
              </a:ext>
            </a:extLst>
          </p:cNvPr>
          <p:cNvSpPr txBox="1"/>
          <p:nvPr/>
        </p:nvSpPr>
        <p:spPr>
          <a:xfrm rot="16200000">
            <a:off x="-2407375" y="3475269"/>
            <a:ext cx="5494443" cy="369332"/>
          </a:xfrm>
          <a:prstGeom prst="rect">
            <a:avLst/>
          </a:prstGeom>
          <a:noFill/>
        </p:spPr>
        <p:txBody>
          <a:bodyPr wrap="square" rtlCol="0">
            <a:spAutoFit/>
          </a:bodyPr>
          <a:lstStyle/>
          <a:p>
            <a:r>
              <a:rPr lang="en-IN" dirty="0">
                <a:sym typeface="Wingdings" panose="05000000000000000000" pitchFamily="2" charset="2"/>
              </a:rPr>
              <a:t>ABILITY TO EXECUTE       </a:t>
            </a:r>
            <a:endParaRPr lang="en-IN" dirty="0"/>
          </a:p>
        </p:txBody>
      </p:sp>
      <p:sp>
        <p:nvSpPr>
          <p:cNvPr id="63" name="Rectangle: Rounded Corners 62">
            <a:extLst>
              <a:ext uri="{FF2B5EF4-FFF2-40B4-BE49-F238E27FC236}">
                <a16:creationId xmlns:a16="http://schemas.microsoft.com/office/drawing/2014/main" id="{104FB8DA-E07E-4744-8129-90E0F5B49579}"/>
              </a:ext>
            </a:extLst>
          </p:cNvPr>
          <p:cNvSpPr/>
          <p:nvPr/>
        </p:nvSpPr>
        <p:spPr>
          <a:xfrm>
            <a:off x="2405895"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CHALLENGERS</a:t>
            </a:r>
          </a:p>
        </p:txBody>
      </p:sp>
      <p:sp>
        <p:nvSpPr>
          <p:cNvPr id="64" name="Rectangle: Rounded Corners 63">
            <a:extLst>
              <a:ext uri="{FF2B5EF4-FFF2-40B4-BE49-F238E27FC236}">
                <a16:creationId xmlns:a16="http://schemas.microsoft.com/office/drawing/2014/main" id="{AEC4D5F4-C715-41E8-B147-8D80E161A549}"/>
              </a:ext>
            </a:extLst>
          </p:cNvPr>
          <p:cNvSpPr/>
          <p:nvPr/>
        </p:nvSpPr>
        <p:spPr>
          <a:xfrm>
            <a:off x="8054850"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LEADERS</a:t>
            </a:r>
          </a:p>
        </p:txBody>
      </p:sp>
      <p:sp>
        <p:nvSpPr>
          <p:cNvPr id="65" name="Rectangle: Rounded Corners 64">
            <a:extLst>
              <a:ext uri="{FF2B5EF4-FFF2-40B4-BE49-F238E27FC236}">
                <a16:creationId xmlns:a16="http://schemas.microsoft.com/office/drawing/2014/main" id="{E2038713-757D-4E3D-8418-52F84101CC8E}"/>
              </a:ext>
            </a:extLst>
          </p:cNvPr>
          <p:cNvSpPr/>
          <p:nvPr/>
        </p:nvSpPr>
        <p:spPr>
          <a:xfrm>
            <a:off x="2405895" y="6023056"/>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NICHE PLAYERS</a:t>
            </a:r>
          </a:p>
        </p:txBody>
      </p:sp>
      <p:sp>
        <p:nvSpPr>
          <p:cNvPr id="66" name="Rectangle: Rounded Corners 65">
            <a:extLst>
              <a:ext uri="{FF2B5EF4-FFF2-40B4-BE49-F238E27FC236}">
                <a16:creationId xmlns:a16="http://schemas.microsoft.com/office/drawing/2014/main" id="{932B63CC-D450-467A-A272-A90286C8143C}"/>
              </a:ext>
            </a:extLst>
          </p:cNvPr>
          <p:cNvSpPr/>
          <p:nvPr/>
        </p:nvSpPr>
        <p:spPr>
          <a:xfrm>
            <a:off x="8054851" y="6040998"/>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VISIONARIES</a:t>
            </a:r>
          </a:p>
        </p:txBody>
      </p:sp>
      <p:sp>
        <p:nvSpPr>
          <p:cNvPr id="67" name="Oval 66">
            <a:extLst>
              <a:ext uri="{FF2B5EF4-FFF2-40B4-BE49-F238E27FC236}">
                <a16:creationId xmlns:a16="http://schemas.microsoft.com/office/drawing/2014/main" id="{8DB7779F-11E7-47FD-BC20-5C4416E93A5D}"/>
              </a:ext>
            </a:extLst>
          </p:cNvPr>
          <p:cNvSpPr/>
          <p:nvPr/>
        </p:nvSpPr>
        <p:spPr>
          <a:xfrm>
            <a:off x="6881566" y="136783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9911955E-6BD0-4EC3-9674-9D1D31C518AD}"/>
              </a:ext>
            </a:extLst>
          </p:cNvPr>
          <p:cNvSpPr txBox="1"/>
          <p:nvPr/>
        </p:nvSpPr>
        <p:spPr>
          <a:xfrm>
            <a:off x="7280973" y="1324962"/>
            <a:ext cx="2630871" cy="369332"/>
          </a:xfrm>
          <a:prstGeom prst="rect">
            <a:avLst/>
          </a:prstGeom>
          <a:noFill/>
        </p:spPr>
        <p:txBody>
          <a:bodyPr wrap="square" rtlCol="0">
            <a:spAutoFit/>
          </a:bodyPr>
          <a:lstStyle/>
          <a:p>
            <a:r>
              <a:rPr lang="en-IN" dirty="0"/>
              <a:t>Machine Learning</a:t>
            </a:r>
          </a:p>
        </p:txBody>
      </p:sp>
      <p:sp>
        <p:nvSpPr>
          <p:cNvPr id="69" name="TextBox 68">
            <a:extLst>
              <a:ext uri="{FF2B5EF4-FFF2-40B4-BE49-F238E27FC236}">
                <a16:creationId xmlns:a16="http://schemas.microsoft.com/office/drawing/2014/main" id="{D4A5677A-C7B4-499A-9159-3BEBD6276FF2}"/>
              </a:ext>
            </a:extLst>
          </p:cNvPr>
          <p:cNvSpPr txBox="1"/>
          <p:nvPr/>
        </p:nvSpPr>
        <p:spPr>
          <a:xfrm>
            <a:off x="9416227" y="1589375"/>
            <a:ext cx="2630871" cy="369332"/>
          </a:xfrm>
          <a:prstGeom prst="rect">
            <a:avLst/>
          </a:prstGeom>
          <a:noFill/>
        </p:spPr>
        <p:txBody>
          <a:bodyPr wrap="square" rtlCol="0">
            <a:spAutoFit/>
          </a:bodyPr>
          <a:lstStyle/>
          <a:p>
            <a:r>
              <a:rPr lang="en-IN" dirty="0"/>
              <a:t>Azure Bot Framework </a:t>
            </a:r>
          </a:p>
        </p:txBody>
      </p:sp>
      <p:sp>
        <p:nvSpPr>
          <p:cNvPr id="70" name="TextBox 69">
            <a:extLst>
              <a:ext uri="{FF2B5EF4-FFF2-40B4-BE49-F238E27FC236}">
                <a16:creationId xmlns:a16="http://schemas.microsoft.com/office/drawing/2014/main" id="{671BA04F-B69D-44BA-8221-038E356ACDA1}"/>
              </a:ext>
            </a:extLst>
          </p:cNvPr>
          <p:cNvSpPr txBox="1"/>
          <p:nvPr/>
        </p:nvSpPr>
        <p:spPr>
          <a:xfrm>
            <a:off x="7151195" y="2357244"/>
            <a:ext cx="2630871" cy="369332"/>
          </a:xfrm>
          <a:prstGeom prst="rect">
            <a:avLst/>
          </a:prstGeom>
          <a:noFill/>
        </p:spPr>
        <p:txBody>
          <a:bodyPr wrap="square" rtlCol="0">
            <a:spAutoFit/>
          </a:bodyPr>
          <a:lstStyle/>
          <a:p>
            <a:r>
              <a:rPr lang="en-IN" dirty="0"/>
              <a:t>Azure Cognitive Services</a:t>
            </a:r>
          </a:p>
        </p:txBody>
      </p:sp>
      <p:sp>
        <p:nvSpPr>
          <p:cNvPr id="71" name="Oval 70">
            <a:extLst>
              <a:ext uri="{FF2B5EF4-FFF2-40B4-BE49-F238E27FC236}">
                <a16:creationId xmlns:a16="http://schemas.microsoft.com/office/drawing/2014/main" id="{4B3C3652-4584-4381-B619-5673CB3E6A3C}"/>
              </a:ext>
            </a:extLst>
          </p:cNvPr>
          <p:cNvSpPr/>
          <p:nvPr/>
        </p:nvSpPr>
        <p:spPr>
          <a:xfrm>
            <a:off x="6454073" y="312643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754C7D99-4A6F-4DD5-B52D-F0B1EE1E2572}"/>
              </a:ext>
            </a:extLst>
          </p:cNvPr>
          <p:cNvSpPr txBox="1"/>
          <p:nvPr/>
        </p:nvSpPr>
        <p:spPr>
          <a:xfrm>
            <a:off x="6790513" y="3054934"/>
            <a:ext cx="3074974" cy="369332"/>
          </a:xfrm>
          <a:prstGeom prst="rect">
            <a:avLst/>
          </a:prstGeom>
          <a:noFill/>
        </p:spPr>
        <p:txBody>
          <a:bodyPr wrap="square" rtlCol="0">
            <a:spAutoFit/>
          </a:bodyPr>
          <a:lstStyle/>
          <a:p>
            <a:r>
              <a:rPr lang="en-IN" dirty="0"/>
              <a:t>Story Telling with Power BI</a:t>
            </a:r>
          </a:p>
        </p:txBody>
      </p:sp>
      <p:sp>
        <p:nvSpPr>
          <p:cNvPr id="73" name="Oval 72">
            <a:extLst>
              <a:ext uri="{FF2B5EF4-FFF2-40B4-BE49-F238E27FC236}">
                <a16:creationId xmlns:a16="http://schemas.microsoft.com/office/drawing/2014/main" id="{AD8CC2E0-3A45-43DD-B3CA-A6567EB76330}"/>
              </a:ext>
            </a:extLst>
          </p:cNvPr>
          <p:cNvSpPr/>
          <p:nvPr/>
        </p:nvSpPr>
        <p:spPr>
          <a:xfrm>
            <a:off x="9569725" y="285170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2B3152A7-2246-4C7E-85DC-C283116BFB23}"/>
              </a:ext>
            </a:extLst>
          </p:cNvPr>
          <p:cNvSpPr txBox="1"/>
          <p:nvPr/>
        </p:nvSpPr>
        <p:spPr>
          <a:xfrm>
            <a:off x="10356051" y="2109774"/>
            <a:ext cx="2630871" cy="369332"/>
          </a:xfrm>
          <a:prstGeom prst="rect">
            <a:avLst/>
          </a:prstGeom>
          <a:noFill/>
        </p:spPr>
        <p:txBody>
          <a:bodyPr wrap="square" rtlCol="0">
            <a:spAutoFit/>
          </a:bodyPr>
          <a:lstStyle/>
          <a:p>
            <a:r>
              <a:rPr lang="en-IN" dirty="0"/>
              <a:t>Azure IoT</a:t>
            </a:r>
          </a:p>
        </p:txBody>
      </p:sp>
      <p:sp>
        <p:nvSpPr>
          <p:cNvPr id="75" name="Oval 74">
            <a:extLst>
              <a:ext uri="{FF2B5EF4-FFF2-40B4-BE49-F238E27FC236}">
                <a16:creationId xmlns:a16="http://schemas.microsoft.com/office/drawing/2014/main" id="{812C3482-A325-4A2C-BF3A-492C6C0C541B}"/>
              </a:ext>
            </a:extLst>
          </p:cNvPr>
          <p:cNvSpPr/>
          <p:nvPr/>
        </p:nvSpPr>
        <p:spPr>
          <a:xfrm>
            <a:off x="855944" y="243108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0A0A0B8D-9F34-48BC-A973-D580A2EC1E7A}"/>
              </a:ext>
            </a:extLst>
          </p:cNvPr>
          <p:cNvSpPr txBox="1"/>
          <p:nvPr/>
        </p:nvSpPr>
        <p:spPr>
          <a:xfrm>
            <a:off x="1255351" y="2388211"/>
            <a:ext cx="2630871" cy="369332"/>
          </a:xfrm>
          <a:prstGeom prst="rect">
            <a:avLst/>
          </a:prstGeom>
          <a:noFill/>
        </p:spPr>
        <p:txBody>
          <a:bodyPr wrap="square" rtlCol="0">
            <a:spAutoFit/>
          </a:bodyPr>
          <a:lstStyle/>
          <a:p>
            <a:r>
              <a:rPr lang="en-IN" dirty="0"/>
              <a:t>IoT Edge</a:t>
            </a:r>
          </a:p>
        </p:txBody>
      </p:sp>
      <p:sp>
        <p:nvSpPr>
          <p:cNvPr id="77" name="Oval 76">
            <a:extLst>
              <a:ext uri="{FF2B5EF4-FFF2-40B4-BE49-F238E27FC236}">
                <a16:creationId xmlns:a16="http://schemas.microsoft.com/office/drawing/2014/main" id="{DEA9C480-4BFC-4ABF-A47A-955BFA811388}"/>
              </a:ext>
            </a:extLst>
          </p:cNvPr>
          <p:cNvSpPr/>
          <p:nvPr/>
        </p:nvSpPr>
        <p:spPr>
          <a:xfrm>
            <a:off x="957105" y="131584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12F1DF96-F16C-4B58-8367-76D874B06D5E}"/>
              </a:ext>
            </a:extLst>
          </p:cNvPr>
          <p:cNvSpPr txBox="1"/>
          <p:nvPr/>
        </p:nvSpPr>
        <p:spPr>
          <a:xfrm>
            <a:off x="1356512" y="1272970"/>
            <a:ext cx="2630871" cy="369332"/>
          </a:xfrm>
          <a:prstGeom prst="rect">
            <a:avLst/>
          </a:prstGeom>
          <a:noFill/>
        </p:spPr>
        <p:txBody>
          <a:bodyPr wrap="square" rtlCol="0">
            <a:spAutoFit/>
          </a:bodyPr>
          <a:lstStyle/>
          <a:p>
            <a:r>
              <a:rPr lang="en-IN" dirty="0"/>
              <a:t>Time Series Insights</a:t>
            </a:r>
          </a:p>
        </p:txBody>
      </p:sp>
      <p:sp>
        <p:nvSpPr>
          <p:cNvPr id="79" name="Oval 78">
            <a:extLst>
              <a:ext uri="{FF2B5EF4-FFF2-40B4-BE49-F238E27FC236}">
                <a16:creationId xmlns:a16="http://schemas.microsoft.com/office/drawing/2014/main" id="{17B4C0A7-00A7-4D4A-96A9-FBE5CA99CB48}"/>
              </a:ext>
            </a:extLst>
          </p:cNvPr>
          <p:cNvSpPr/>
          <p:nvPr/>
        </p:nvSpPr>
        <p:spPr>
          <a:xfrm>
            <a:off x="6573362" y="531232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C19D338F-3893-4F73-A839-88006DD8988E}"/>
              </a:ext>
            </a:extLst>
          </p:cNvPr>
          <p:cNvSpPr txBox="1"/>
          <p:nvPr/>
        </p:nvSpPr>
        <p:spPr>
          <a:xfrm>
            <a:off x="6969998" y="5305495"/>
            <a:ext cx="2630871" cy="369332"/>
          </a:xfrm>
          <a:prstGeom prst="rect">
            <a:avLst/>
          </a:prstGeom>
          <a:noFill/>
        </p:spPr>
        <p:txBody>
          <a:bodyPr wrap="square" rtlCol="0">
            <a:spAutoFit/>
          </a:bodyPr>
          <a:lstStyle/>
          <a:p>
            <a:r>
              <a:rPr lang="en-IN" dirty="0"/>
              <a:t>Azure Cosmos DB</a:t>
            </a:r>
          </a:p>
        </p:txBody>
      </p:sp>
      <p:sp>
        <p:nvSpPr>
          <p:cNvPr id="81" name="Oval 80">
            <a:extLst>
              <a:ext uri="{FF2B5EF4-FFF2-40B4-BE49-F238E27FC236}">
                <a16:creationId xmlns:a16="http://schemas.microsoft.com/office/drawing/2014/main" id="{1595B0C3-A3BF-45EA-AC67-45406BCF869A}"/>
              </a:ext>
            </a:extLst>
          </p:cNvPr>
          <p:cNvSpPr/>
          <p:nvPr/>
        </p:nvSpPr>
        <p:spPr>
          <a:xfrm>
            <a:off x="575586" y="5498663"/>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00BA2FE4-EA04-4300-9185-D8217184264A}"/>
              </a:ext>
            </a:extLst>
          </p:cNvPr>
          <p:cNvSpPr txBox="1"/>
          <p:nvPr/>
        </p:nvSpPr>
        <p:spPr>
          <a:xfrm>
            <a:off x="974993" y="5455786"/>
            <a:ext cx="2630871" cy="369332"/>
          </a:xfrm>
          <a:prstGeom prst="rect">
            <a:avLst/>
          </a:prstGeom>
          <a:noFill/>
        </p:spPr>
        <p:txBody>
          <a:bodyPr wrap="square" rtlCol="0">
            <a:spAutoFit/>
          </a:bodyPr>
          <a:lstStyle/>
          <a:p>
            <a:r>
              <a:rPr lang="en-IN" dirty="0"/>
              <a:t>Azure Table Storage</a:t>
            </a:r>
          </a:p>
        </p:txBody>
      </p:sp>
      <p:sp>
        <p:nvSpPr>
          <p:cNvPr id="83" name="Oval 82">
            <a:extLst>
              <a:ext uri="{FF2B5EF4-FFF2-40B4-BE49-F238E27FC236}">
                <a16:creationId xmlns:a16="http://schemas.microsoft.com/office/drawing/2014/main" id="{D3B18AB0-BDC4-4832-9AF7-F5D4417E1199}"/>
              </a:ext>
            </a:extLst>
          </p:cNvPr>
          <p:cNvSpPr/>
          <p:nvPr/>
        </p:nvSpPr>
        <p:spPr>
          <a:xfrm>
            <a:off x="9865078" y="213573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TextBox 83">
            <a:extLst>
              <a:ext uri="{FF2B5EF4-FFF2-40B4-BE49-F238E27FC236}">
                <a16:creationId xmlns:a16="http://schemas.microsoft.com/office/drawing/2014/main" id="{7140D7E9-F6DF-4EFF-9E52-F4D53686D916}"/>
              </a:ext>
            </a:extLst>
          </p:cNvPr>
          <p:cNvSpPr txBox="1"/>
          <p:nvPr/>
        </p:nvSpPr>
        <p:spPr>
          <a:xfrm>
            <a:off x="10060339" y="2771267"/>
            <a:ext cx="2630871" cy="369332"/>
          </a:xfrm>
          <a:prstGeom prst="rect">
            <a:avLst/>
          </a:prstGeom>
          <a:noFill/>
        </p:spPr>
        <p:txBody>
          <a:bodyPr wrap="square" rtlCol="0">
            <a:spAutoFit/>
          </a:bodyPr>
          <a:lstStyle/>
          <a:p>
            <a:r>
              <a:rPr lang="en-IN" dirty="0"/>
              <a:t>SQL Database</a:t>
            </a:r>
          </a:p>
        </p:txBody>
      </p:sp>
      <p:sp>
        <p:nvSpPr>
          <p:cNvPr id="85" name="Oval 84">
            <a:extLst>
              <a:ext uri="{FF2B5EF4-FFF2-40B4-BE49-F238E27FC236}">
                <a16:creationId xmlns:a16="http://schemas.microsoft.com/office/drawing/2014/main" id="{8AFB0EFA-D36C-49DF-8F93-DF99C94FDA36}"/>
              </a:ext>
            </a:extLst>
          </p:cNvPr>
          <p:cNvSpPr/>
          <p:nvPr/>
        </p:nvSpPr>
        <p:spPr>
          <a:xfrm>
            <a:off x="9411657" y="395666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TextBox 85">
            <a:extLst>
              <a:ext uri="{FF2B5EF4-FFF2-40B4-BE49-F238E27FC236}">
                <a16:creationId xmlns:a16="http://schemas.microsoft.com/office/drawing/2014/main" id="{856BDED4-C860-46EE-89D6-30F72344F793}"/>
              </a:ext>
            </a:extLst>
          </p:cNvPr>
          <p:cNvSpPr txBox="1"/>
          <p:nvPr/>
        </p:nvSpPr>
        <p:spPr>
          <a:xfrm>
            <a:off x="9865487" y="3913502"/>
            <a:ext cx="2630871" cy="369332"/>
          </a:xfrm>
          <a:prstGeom prst="rect">
            <a:avLst/>
          </a:prstGeom>
          <a:noFill/>
        </p:spPr>
        <p:txBody>
          <a:bodyPr wrap="square" rtlCol="0">
            <a:spAutoFit/>
          </a:bodyPr>
          <a:lstStyle/>
          <a:p>
            <a:r>
              <a:rPr lang="en-IN" dirty="0"/>
              <a:t>Azure Data Factory</a:t>
            </a:r>
          </a:p>
        </p:txBody>
      </p:sp>
      <p:sp>
        <p:nvSpPr>
          <p:cNvPr id="87" name="Oval 86">
            <a:extLst>
              <a:ext uri="{FF2B5EF4-FFF2-40B4-BE49-F238E27FC236}">
                <a16:creationId xmlns:a16="http://schemas.microsoft.com/office/drawing/2014/main" id="{9F7A5400-3950-48D7-8E0D-C6AEBAC822DF}"/>
              </a:ext>
            </a:extLst>
          </p:cNvPr>
          <p:cNvSpPr/>
          <p:nvPr/>
        </p:nvSpPr>
        <p:spPr>
          <a:xfrm>
            <a:off x="9411657" y="552370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35DE2CB9-A858-40F0-B092-AA12F9BA9A4E}"/>
              </a:ext>
            </a:extLst>
          </p:cNvPr>
          <p:cNvSpPr txBox="1"/>
          <p:nvPr/>
        </p:nvSpPr>
        <p:spPr>
          <a:xfrm>
            <a:off x="9780991" y="5488581"/>
            <a:ext cx="2630871" cy="369332"/>
          </a:xfrm>
          <a:prstGeom prst="rect">
            <a:avLst/>
          </a:prstGeom>
          <a:noFill/>
        </p:spPr>
        <p:txBody>
          <a:bodyPr wrap="square" rtlCol="0">
            <a:spAutoFit/>
          </a:bodyPr>
          <a:lstStyle/>
          <a:p>
            <a:r>
              <a:rPr lang="en-IN" dirty="0"/>
              <a:t>Azure Data Lake</a:t>
            </a:r>
          </a:p>
        </p:txBody>
      </p:sp>
      <p:sp>
        <p:nvSpPr>
          <p:cNvPr id="89" name="Oval 88">
            <a:extLst>
              <a:ext uri="{FF2B5EF4-FFF2-40B4-BE49-F238E27FC236}">
                <a16:creationId xmlns:a16="http://schemas.microsoft.com/office/drawing/2014/main" id="{93DEC0C5-0E72-430F-BC09-3CCA4C7C8A5D}"/>
              </a:ext>
            </a:extLst>
          </p:cNvPr>
          <p:cNvSpPr/>
          <p:nvPr/>
        </p:nvSpPr>
        <p:spPr>
          <a:xfrm>
            <a:off x="3378776" y="170389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C734A9A7-E82D-4F80-B933-41F3C2F56601}"/>
              </a:ext>
            </a:extLst>
          </p:cNvPr>
          <p:cNvSpPr txBox="1"/>
          <p:nvPr/>
        </p:nvSpPr>
        <p:spPr>
          <a:xfrm>
            <a:off x="3786551" y="1652168"/>
            <a:ext cx="2630871" cy="369332"/>
          </a:xfrm>
          <a:prstGeom prst="rect">
            <a:avLst/>
          </a:prstGeom>
          <a:noFill/>
        </p:spPr>
        <p:txBody>
          <a:bodyPr wrap="square" rtlCol="0">
            <a:spAutoFit/>
          </a:bodyPr>
          <a:lstStyle/>
          <a:p>
            <a:r>
              <a:rPr lang="en-IN" dirty="0"/>
              <a:t>SQL Data warehouse</a:t>
            </a:r>
          </a:p>
        </p:txBody>
      </p:sp>
      <p:sp>
        <p:nvSpPr>
          <p:cNvPr id="91" name="TextBox 90">
            <a:extLst>
              <a:ext uri="{FF2B5EF4-FFF2-40B4-BE49-F238E27FC236}">
                <a16:creationId xmlns:a16="http://schemas.microsoft.com/office/drawing/2014/main" id="{A30C024D-FAD0-475A-8D43-1EE764C5A5B1}"/>
              </a:ext>
            </a:extLst>
          </p:cNvPr>
          <p:cNvSpPr txBox="1"/>
          <p:nvPr/>
        </p:nvSpPr>
        <p:spPr>
          <a:xfrm>
            <a:off x="1885889" y="4603714"/>
            <a:ext cx="2630871" cy="369332"/>
          </a:xfrm>
          <a:prstGeom prst="rect">
            <a:avLst/>
          </a:prstGeom>
          <a:noFill/>
        </p:spPr>
        <p:txBody>
          <a:bodyPr wrap="square" rtlCol="0">
            <a:spAutoFit/>
          </a:bodyPr>
          <a:lstStyle/>
          <a:p>
            <a:r>
              <a:rPr lang="en-IN" dirty="0"/>
              <a:t>Stream Analytics</a:t>
            </a:r>
          </a:p>
        </p:txBody>
      </p:sp>
      <p:sp>
        <p:nvSpPr>
          <p:cNvPr id="92" name="Oval 91">
            <a:extLst>
              <a:ext uri="{FF2B5EF4-FFF2-40B4-BE49-F238E27FC236}">
                <a16:creationId xmlns:a16="http://schemas.microsoft.com/office/drawing/2014/main" id="{13B8D2C0-4CEF-4468-8D5D-B01C1BB8A0D6}"/>
              </a:ext>
            </a:extLst>
          </p:cNvPr>
          <p:cNvSpPr/>
          <p:nvPr/>
        </p:nvSpPr>
        <p:spPr>
          <a:xfrm>
            <a:off x="1507600" y="463794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8DA98022-3372-4F92-A8F7-3D70FEDDE6D5}"/>
              </a:ext>
            </a:extLst>
          </p:cNvPr>
          <p:cNvSpPr txBox="1"/>
          <p:nvPr/>
        </p:nvSpPr>
        <p:spPr>
          <a:xfrm>
            <a:off x="10203681" y="4583363"/>
            <a:ext cx="2630871" cy="369332"/>
          </a:xfrm>
          <a:prstGeom prst="rect">
            <a:avLst/>
          </a:prstGeom>
          <a:noFill/>
        </p:spPr>
        <p:txBody>
          <a:bodyPr wrap="square" rtlCol="0">
            <a:spAutoFit/>
          </a:bodyPr>
          <a:lstStyle/>
          <a:p>
            <a:r>
              <a:rPr lang="en-IN" dirty="0"/>
              <a:t>Databricks</a:t>
            </a:r>
          </a:p>
        </p:txBody>
      </p:sp>
      <p:sp>
        <p:nvSpPr>
          <p:cNvPr id="94" name="Oval 93">
            <a:extLst>
              <a:ext uri="{FF2B5EF4-FFF2-40B4-BE49-F238E27FC236}">
                <a16:creationId xmlns:a16="http://schemas.microsoft.com/office/drawing/2014/main" id="{6A81A7B9-A2E1-4425-ACE6-FE86EC1E12D0}"/>
              </a:ext>
            </a:extLst>
          </p:cNvPr>
          <p:cNvSpPr/>
          <p:nvPr/>
        </p:nvSpPr>
        <p:spPr>
          <a:xfrm>
            <a:off x="9847666" y="465679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0EC9DE33-8DD1-410E-B698-9A5F6FB2C3FB}"/>
              </a:ext>
            </a:extLst>
          </p:cNvPr>
          <p:cNvSpPr/>
          <p:nvPr/>
        </p:nvSpPr>
        <p:spPr>
          <a:xfrm>
            <a:off x="8987117" y="163202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4D49B133-2DD7-4C60-86B4-E942F743E7A6}"/>
              </a:ext>
            </a:extLst>
          </p:cNvPr>
          <p:cNvSpPr/>
          <p:nvPr/>
        </p:nvSpPr>
        <p:spPr>
          <a:xfrm>
            <a:off x="6743604" y="240057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065C5218-DC10-4BCB-B894-E812A5F898EF}"/>
              </a:ext>
            </a:extLst>
          </p:cNvPr>
          <p:cNvSpPr/>
          <p:nvPr/>
        </p:nvSpPr>
        <p:spPr>
          <a:xfrm>
            <a:off x="3047815" y="278983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a:extLst>
              <a:ext uri="{FF2B5EF4-FFF2-40B4-BE49-F238E27FC236}">
                <a16:creationId xmlns:a16="http://schemas.microsoft.com/office/drawing/2014/main" id="{130D2826-0FEF-4319-B3E4-82760E249EC7}"/>
              </a:ext>
            </a:extLst>
          </p:cNvPr>
          <p:cNvSpPr txBox="1"/>
          <p:nvPr/>
        </p:nvSpPr>
        <p:spPr>
          <a:xfrm>
            <a:off x="3503271" y="2743942"/>
            <a:ext cx="2630871" cy="369332"/>
          </a:xfrm>
          <a:prstGeom prst="rect">
            <a:avLst/>
          </a:prstGeom>
          <a:noFill/>
        </p:spPr>
        <p:txBody>
          <a:bodyPr wrap="square" rtlCol="0">
            <a:spAutoFit/>
          </a:bodyPr>
          <a:lstStyle/>
          <a:p>
            <a:r>
              <a:rPr lang="en-IN" dirty="0"/>
              <a:t>Azure Block Chain</a:t>
            </a:r>
          </a:p>
        </p:txBody>
      </p:sp>
      <p:sp>
        <p:nvSpPr>
          <p:cNvPr id="99" name="Oval 98">
            <a:extLst>
              <a:ext uri="{FF2B5EF4-FFF2-40B4-BE49-F238E27FC236}">
                <a16:creationId xmlns:a16="http://schemas.microsoft.com/office/drawing/2014/main" id="{5B3B37A9-5EB1-4C69-AC2A-4DDAEC1704B1}"/>
              </a:ext>
            </a:extLst>
          </p:cNvPr>
          <p:cNvSpPr/>
          <p:nvPr/>
        </p:nvSpPr>
        <p:spPr>
          <a:xfrm>
            <a:off x="6520287" y="393365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Box 99">
            <a:extLst>
              <a:ext uri="{FF2B5EF4-FFF2-40B4-BE49-F238E27FC236}">
                <a16:creationId xmlns:a16="http://schemas.microsoft.com/office/drawing/2014/main" id="{5BF58AB0-13B2-414A-9AC9-01FCAD341238}"/>
              </a:ext>
            </a:extLst>
          </p:cNvPr>
          <p:cNvSpPr txBox="1"/>
          <p:nvPr/>
        </p:nvSpPr>
        <p:spPr>
          <a:xfrm>
            <a:off x="6942696" y="3899911"/>
            <a:ext cx="2630871" cy="369332"/>
          </a:xfrm>
          <a:prstGeom prst="rect">
            <a:avLst/>
          </a:prstGeom>
          <a:noFill/>
        </p:spPr>
        <p:txBody>
          <a:bodyPr wrap="square" rtlCol="0">
            <a:spAutoFit/>
          </a:bodyPr>
          <a:lstStyle/>
          <a:p>
            <a:r>
              <a:rPr lang="en-IN" dirty="0"/>
              <a:t>Deep Learning</a:t>
            </a:r>
          </a:p>
        </p:txBody>
      </p:sp>
      <p:sp>
        <p:nvSpPr>
          <p:cNvPr id="101" name="TextBox 100">
            <a:extLst>
              <a:ext uri="{FF2B5EF4-FFF2-40B4-BE49-F238E27FC236}">
                <a16:creationId xmlns:a16="http://schemas.microsoft.com/office/drawing/2014/main" id="{41B4CDF5-1868-42AC-A819-632350ADDDB9}"/>
              </a:ext>
            </a:extLst>
          </p:cNvPr>
          <p:cNvSpPr txBox="1"/>
          <p:nvPr/>
        </p:nvSpPr>
        <p:spPr>
          <a:xfrm>
            <a:off x="520513" y="6526345"/>
            <a:ext cx="4727436" cy="369332"/>
          </a:xfrm>
          <a:prstGeom prst="rect">
            <a:avLst/>
          </a:prstGeom>
          <a:noFill/>
        </p:spPr>
        <p:txBody>
          <a:bodyPr wrap="square" rtlCol="0">
            <a:spAutoFit/>
          </a:bodyPr>
          <a:lstStyle/>
          <a:p>
            <a:r>
              <a:rPr lang="en-IN" dirty="0"/>
              <a:t>DEPTH OF KNOWLEDGE </a:t>
            </a:r>
            <a:r>
              <a:rPr lang="en-IN" dirty="0">
                <a:sym typeface="Wingdings" panose="05000000000000000000" pitchFamily="2" charset="2"/>
              </a:rPr>
              <a:t></a:t>
            </a:r>
            <a:endParaRPr lang="en-IN" dirty="0"/>
          </a:p>
        </p:txBody>
      </p:sp>
      <p:sp>
        <p:nvSpPr>
          <p:cNvPr id="102" name="Title 3">
            <a:extLst>
              <a:ext uri="{FF2B5EF4-FFF2-40B4-BE49-F238E27FC236}">
                <a16:creationId xmlns:a16="http://schemas.microsoft.com/office/drawing/2014/main" id="{7D965021-1F03-4824-9B32-FF6FDE50C0FB}"/>
              </a:ext>
            </a:extLst>
          </p:cNvPr>
          <p:cNvSpPr txBox="1">
            <a:spLocks/>
          </p:cNvSpPr>
          <p:nvPr/>
        </p:nvSpPr>
        <p:spPr>
          <a:xfrm>
            <a:off x="0" y="-67961"/>
            <a:ext cx="11714020" cy="1311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Skill Map</a:t>
            </a:r>
          </a:p>
        </p:txBody>
      </p:sp>
      <p:sp>
        <p:nvSpPr>
          <p:cNvPr id="47" name="TextBox 46">
            <a:extLst>
              <a:ext uri="{FF2B5EF4-FFF2-40B4-BE49-F238E27FC236}">
                <a16:creationId xmlns:a16="http://schemas.microsoft.com/office/drawing/2014/main" id="{9537B8AA-E2D5-46AD-A0FF-4E8A3C745C77}"/>
              </a:ext>
            </a:extLst>
          </p:cNvPr>
          <p:cNvSpPr txBox="1"/>
          <p:nvPr/>
        </p:nvSpPr>
        <p:spPr>
          <a:xfrm>
            <a:off x="4820677" y="4775589"/>
            <a:ext cx="2630871" cy="369332"/>
          </a:xfrm>
          <a:prstGeom prst="rect">
            <a:avLst/>
          </a:prstGeom>
          <a:noFill/>
        </p:spPr>
        <p:txBody>
          <a:bodyPr wrap="square" rtlCol="0">
            <a:spAutoFit/>
          </a:bodyPr>
          <a:lstStyle/>
          <a:p>
            <a:r>
              <a:rPr lang="en-IN" dirty="0"/>
              <a:t>HD Insight</a:t>
            </a:r>
          </a:p>
        </p:txBody>
      </p:sp>
      <p:sp>
        <p:nvSpPr>
          <p:cNvPr id="48" name="Oval 47">
            <a:extLst>
              <a:ext uri="{FF2B5EF4-FFF2-40B4-BE49-F238E27FC236}">
                <a16:creationId xmlns:a16="http://schemas.microsoft.com/office/drawing/2014/main" id="{BBD02D48-4FB5-4783-9B23-A9BB35F80C30}"/>
              </a:ext>
            </a:extLst>
          </p:cNvPr>
          <p:cNvSpPr/>
          <p:nvPr/>
        </p:nvSpPr>
        <p:spPr>
          <a:xfrm>
            <a:off x="4442388" y="480981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F02EE8F0-F286-40B9-85C8-D645976E0DC4}"/>
              </a:ext>
            </a:extLst>
          </p:cNvPr>
          <p:cNvSpPr txBox="1"/>
          <p:nvPr/>
        </p:nvSpPr>
        <p:spPr>
          <a:xfrm>
            <a:off x="1225278" y="3700486"/>
            <a:ext cx="2630871" cy="369332"/>
          </a:xfrm>
          <a:prstGeom prst="rect">
            <a:avLst/>
          </a:prstGeom>
          <a:noFill/>
        </p:spPr>
        <p:txBody>
          <a:bodyPr wrap="square" rtlCol="0">
            <a:spAutoFit/>
          </a:bodyPr>
          <a:lstStyle/>
          <a:p>
            <a:r>
              <a:rPr lang="en-US" dirty="0"/>
              <a:t>A</a:t>
            </a:r>
            <a:r>
              <a:rPr lang="en-IN" dirty="0"/>
              <a:t>zure Data Lake Analytics</a:t>
            </a:r>
          </a:p>
        </p:txBody>
      </p:sp>
      <p:sp>
        <p:nvSpPr>
          <p:cNvPr id="52" name="Oval 51">
            <a:extLst>
              <a:ext uri="{FF2B5EF4-FFF2-40B4-BE49-F238E27FC236}">
                <a16:creationId xmlns:a16="http://schemas.microsoft.com/office/drawing/2014/main" id="{3ED6EC18-0EA9-4429-B43E-FB740331E175}"/>
              </a:ext>
            </a:extLst>
          </p:cNvPr>
          <p:cNvSpPr/>
          <p:nvPr/>
        </p:nvSpPr>
        <p:spPr>
          <a:xfrm>
            <a:off x="846989" y="373471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CFE06992-EA44-4D9F-B19F-D4D032BA9E78}"/>
              </a:ext>
            </a:extLst>
          </p:cNvPr>
          <p:cNvSpPr txBox="1"/>
          <p:nvPr/>
        </p:nvSpPr>
        <p:spPr>
          <a:xfrm>
            <a:off x="4001371" y="5485739"/>
            <a:ext cx="2630871" cy="369332"/>
          </a:xfrm>
          <a:prstGeom prst="rect">
            <a:avLst/>
          </a:prstGeom>
          <a:noFill/>
        </p:spPr>
        <p:txBody>
          <a:bodyPr wrap="square" rtlCol="0">
            <a:spAutoFit/>
          </a:bodyPr>
          <a:lstStyle/>
          <a:p>
            <a:r>
              <a:rPr lang="en-IN" dirty="0"/>
              <a:t>Data Catalog</a:t>
            </a:r>
          </a:p>
        </p:txBody>
      </p:sp>
      <p:sp>
        <p:nvSpPr>
          <p:cNvPr id="54" name="Oval 53">
            <a:extLst>
              <a:ext uri="{FF2B5EF4-FFF2-40B4-BE49-F238E27FC236}">
                <a16:creationId xmlns:a16="http://schemas.microsoft.com/office/drawing/2014/main" id="{526DF7C8-D7CF-4DCA-B698-D8C532318AC0}"/>
              </a:ext>
            </a:extLst>
          </p:cNvPr>
          <p:cNvSpPr/>
          <p:nvPr/>
        </p:nvSpPr>
        <p:spPr>
          <a:xfrm>
            <a:off x="3623082" y="551996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5507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itle 1">
            <a:extLst>
              <a:ext uri="{FF2B5EF4-FFF2-40B4-BE49-F238E27FC236}">
                <a16:creationId xmlns:a16="http://schemas.microsoft.com/office/drawing/2014/main" id="{311D937A-FC43-4479-BDA0-8A51B05336C1}"/>
              </a:ext>
            </a:extLst>
          </p:cNvPr>
          <p:cNvSpPr txBox="1">
            <a:spLocks/>
          </p:cNvSpPr>
          <p:nvPr/>
        </p:nvSpPr>
        <p:spPr>
          <a:xfrm>
            <a:off x="1251000" y="29649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accent1"/>
                </a:solidFill>
              </a:rPr>
              <a:t>                             </a:t>
            </a:r>
            <a:r>
              <a:rPr lang="en-US" sz="4400" b="1" u="sng" dirty="0">
                <a:solidFill>
                  <a:schemeClr val="accent1"/>
                </a:solidFill>
              </a:rPr>
              <a:t>DEMO</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07718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41CA05F-00F6-4999-A141-4045ABC4058C}"/>
              </a:ext>
            </a:extLst>
          </p:cNvPr>
          <p:cNvSpPr txBox="1">
            <a:spLocks/>
          </p:cNvSpPr>
          <p:nvPr/>
        </p:nvSpPr>
        <p:spPr>
          <a:xfrm>
            <a:off x="430697" y="3528026"/>
            <a:ext cx="11602278" cy="2196914"/>
          </a:xfrm>
          <a:prstGeom prst="rect">
            <a:avLst/>
          </a:prstGeom>
        </p:spPr>
        <p:style>
          <a:lnRef idx="2">
            <a:schemeClr val="accent1"/>
          </a:lnRef>
          <a:fillRef idx="1">
            <a:schemeClr val="lt1"/>
          </a:fillRef>
          <a:effectRef idx="0">
            <a:schemeClr val="accent1"/>
          </a:effectRef>
          <a:fontRef idx="minor">
            <a:schemeClr val="dk1"/>
          </a:fontRef>
        </p:style>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defTabSz="932563">
              <a:defRPr/>
            </a:pPr>
            <a:r>
              <a:rPr lang="en-US" sz="2400" dirty="0">
                <a:solidFill>
                  <a:srgbClr val="00B0F0"/>
                </a:solidFill>
              </a:rPr>
              <a:t>Web API calls for 3 Person</a:t>
            </a:r>
          </a:p>
          <a:p>
            <a:pPr marL="457200" indent="-457200" algn="just" defTabSz="932563">
              <a:buFont typeface="Arial" panose="020B0604020202020204" pitchFamily="34" charset="0"/>
              <a:buChar char="•"/>
              <a:defRPr/>
            </a:pPr>
            <a:r>
              <a:rPr lang="en-US" sz="2400" dirty="0">
                <a:solidFill>
                  <a:schemeClr val="tx1"/>
                </a:solidFill>
              </a:rPr>
              <a:t>Detect – 1 API call , 1 transaction up to 64 faces</a:t>
            </a:r>
          </a:p>
          <a:p>
            <a:pPr marL="457200" indent="-457200" algn="just" defTabSz="932563">
              <a:buFont typeface="Arial" panose="020B0604020202020204" pitchFamily="34" charset="0"/>
              <a:buChar char="•"/>
              <a:defRPr/>
            </a:pPr>
            <a:r>
              <a:rPr lang="en-US" sz="2400" dirty="0">
                <a:solidFill>
                  <a:schemeClr val="tx1"/>
                </a:solidFill>
              </a:rPr>
              <a:t>Identify – 1 API call , 1 transaction up to 10 faces</a:t>
            </a:r>
          </a:p>
          <a:p>
            <a:pPr marL="457200" indent="-457200" algn="just" defTabSz="932563">
              <a:buFont typeface="Arial" panose="020B0604020202020204" pitchFamily="34" charset="0"/>
              <a:buChar char="•"/>
              <a:defRPr/>
            </a:pPr>
            <a:r>
              <a:rPr lang="en-US" sz="2400" dirty="0">
                <a:solidFill>
                  <a:schemeClr val="tx1"/>
                </a:solidFill>
              </a:rPr>
              <a:t>Get Person – 3 API calls , 3 transactions</a:t>
            </a:r>
          </a:p>
          <a:p>
            <a:pPr marL="457200" indent="-457200" algn="just" defTabSz="932563">
              <a:buFont typeface="Arial" panose="020B0604020202020204" pitchFamily="34" charset="0"/>
              <a:buChar char="•"/>
              <a:defRPr/>
            </a:pPr>
            <a:endParaRPr lang="en-US" sz="2800" dirty="0">
              <a:solidFill>
                <a:schemeClr val="tx1"/>
              </a:solidFill>
            </a:endParaRPr>
          </a:p>
          <a:p>
            <a:pPr algn="just" defTabSz="932563">
              <a:defRPr/>
            </a:pPr>
            <a:r>
              <a:rPr lang="en-US" sz="2400" dirty="0">
                <a:solidFill>
                  <a:schemeClr val="tx1"/>
                </a:solidFill>
              </a:rPr>
              <a:t>That’s 5 API call  = 5 Transaction</a:t>
            </a:r>
          </a:p>
          <a:p>
            <a:pPr marL="457200" indent="-457200" algn="just" defTabSz="932563">
              <a:buFont typeface="Arial" panose="020B0604020202020204" pitchFamily="34" charset="0"/>
              <a:buChar char="•"/>
              <a:defRPr/>
            </a:pPr>
            <a:endParaRPr lang="en-US" sz="2800" dirty="0">
              <a:solidFill>
                <a:schemeClr val="tx1"/>
              </a:solidFill>
            </a:endParaRPr>
          </a:p>
          <a:p>
            <a:pPr marL="457200" indent="-457200" algn="just" defTabSz="932563">
              <a:buFont typeface="Arial" panose="020B0604020202020204" pitchFamily="34" charset="0"/>
              <a:buChar char="•"/>
              <a:defRPr/>
            </a:pPr>
            <a:r>
              <a:rPr lang="en-US" sz="2800" dirty="0">
                <a:solidFill>
                  <a:schemeClr val="tx1"/>
                </a:solidFill>
              </a:rPr>
              <a:t>Offline face detection frameworks – </a:t>
            </a:r>
            <a:r>
              <a:rPr lang="en-US" sz="2400" dirty="0">
                <a:solidFill>
                  <a:schemeClr val="tx1"/>
                </a:solidFill>
              </a:rPr>
              <a:t>Find a face before sending it to Cognitive Service  </a:t>
            </a:r>
          </a:p>
          <a:p>
            <a:pPr algn="just" defTabSz="932563">
              <a:defRPr/>
            </a:pPr>
            <a:endParaRPr lang="en-US" sz="100" dirty="0">
              <a:solidFill>
                <a:schemeClr val="tx1"/>
              </a:solidFill>
            </a:endParaRPr>
          </a:p>
          <a:p>
            <a:pPr marL="914400" lvl="1" indent="-457200" algn="just" defTabSz="932563">
              <a:buFont typeface="Arial" panose="020B0604020202020204" pitchFamily="34" charset="0"/>
              <a:buChar char="•"/>
              <a:defRPr/>
            </a:pPr>
            <a:endParaRPr lang="en-US" sz="100" dirty="0">
              <a:solidFill>
                <a:schemeClr val="tx1"/>
              </a:solidFill>
            </a:endParaRP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mj-lt"/>
              <a:buAutoNum type="arabicPeriod"/>
              <a:defRPr/>
            </a:pPr>
            <a:endParaRPr lang="en-US" sz="2800" dirty="0">
              <a:solidFill>
                <a:schemeClr val="tx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68487702-16ED-4DDB-8A30-AEAEC762FE0A}"/>
              </a:ext>
            </a:extLst>
          </p:cNvPr>
          <p:cNvSpPr/>
          <p:nvPr/>
        </p:nvSpPr>
        <p:spPr>
          <a:xfrm>
            <a:off x="414131" y="274791"/>
            <a:ext cx="6096000" cy="769441"/>
          </a:xfrm>
          <a:prstGeom prst="rect">
            <a:avLst/>
          </a:prstGeom>
        </p:spPr>
        <p:txBody>
          <a:bodyPr>
            <a:spAutoFit/>
          </a:bodyPr>
          <a:lstStyle/>
          <a:p>
            <a:pPr defTabSz="932563">
              <a:defRPr/>
            </a:pPr>
            <a:r>
              <a:rPr lang="en-US" sz="4400" spc="-102" dirty="0">
                <a:ln w="3175">
                  <a:noFill/>
                </a:ln>
                <a:solidFill>
                  <a:srgbClr val="505050">
                    <a:lumMod val="50000"/>
                  </a:srgbClr>
                </a:solidFill>
                <a:latin typeface="+mj-lt"/>
                <a:cs typeface="Segoe UI" pitchFamily="34" charset="0"/>
              </a:rPr>
              <a:t>Vision| </a:t>
            </a:r>
            <a:r>
              <a:rPr lang="en-US" sz="4400" dirty="0">
                <a:solidFill>
                  <a:schemeClr val="accent1"/>
                </a:solidFill>
              </a:rPr>
              <a:t>Face </a:t>
            </a:r>
          </a:p>
        </p:txBody>
      </p:sp>
      <p:sp>
        <p:nvSpPr>
          <p:cNvPr id="3" name="Title 1">
            <a:extLst>
              <a:ext uri="{FF2B5EF4-FFF2-40B4-BE49-F238E27FC236}">
                <a16:creationId xmlns:a16="http://schemas.microsoft.com/office/drawing/2014/main" id="{898CD53F-B8B2-47F0-9C37-F433C39D26A1}"/>
              </a:ext>
            </a:extLst>
          </p:cNvPr>
          <p:cNvSpPr txBox="1">
            <a:spLocks/>
          </p:cNvSpPr>
          <p:nvPr/>
        </p:nvSpPr>
        <p:spPr>
          <a:xfrm>
            <a:off x="430697" y="999178"/>
            <a:ext cx="11532704" cy="2452647"/>
          </a:xfrm>
          <a:prstGeom prst="rect">
            <a:avLst/>
          </a:prstGeom>
        </p:spPr>
        <p:style>
          <a:lnRef idx="2">
            <a:schemeClr val="accent1"/>
          </a:lnRef>
          <a:fillRef idx="1">
            <a:schemeClr val="lt1"/>
          </a:fillRef>
          <a:effectRef idx="0">
            <a:schemeClr val="accent1"/>
          </a:effectRef>
          <a:fontRef idx="minor">
            <a:schemeClr val="dk1"/>
          </a:fontRef>
        </p:style>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just" defTabSz="932563">
              <a:defRPr/>
            </a:pPr>
            <a:r>
              <a:rPr lang="en-US" sz="2400" dirty="0">
                <a:solidFill>
                  <a:srgbClr val="00B0F0"/>
                </a:solidFill>
              </a:rPr>
              <a:t>Web API calls for 1 Person</a:t>
            </a:r>
          </a:p>
          <a:p>
            <a:pPr marL="457200" indent="-457200" algn="just" defTabSz="932563">
              <a:buFont typeface="Arial" panose="020B0604020202020204" pitchFamily="34" charset="0"/>
              <a:buChar char="•"/>
              <a:defRPr/>
            </a:pPr>
            <a:r>
              <a:rPr lang="en-US" sz="2400" dirty="0">
                <a:solidFill>
                  <a:schemeClr val="tx1"/>
                </a:solidFill>
              </a:rPr>
              <a:t>Detect – Return a face ID</a:t>
            </a:r>
          </a:p>
          <a:p>
            <a:pPr marL="457200" indent="-457200" algn="just" defTabSz="932563">
              <a:buFont typeface="Arial" panose="020B0604020202020204" pitchFamily="34" charset="0"/>
              <a:buChar char="•"/>
              <a:defRPr/>
            </a:pPr>
            <a:r>
              <a:rPr lang="en-US" sz="2400" dirty="0">
                <a:solidFill>
                  <a:schemeClr val="tx1"/>
                </a:solidFill>
              </a:rPr>
              <a:t>Identify – return a user ID</a:t>
            </a:r>
          </a:p>
          <a:p>
            <a:pPr marL="457200" indent="-457200" algn="just" defTabSz="932563">
              <a:buFont typeface="Arial" panose="020B0604020202020204" pitchFamily="34" charset="0"/>
              <a:buChar char="•"/>
              <a:defRPr/>
            </a:pPr>
            <a:r>
              <a:rPr lang="en-US" sz="2400" dirty="0">
                <a:solidFill>
                  <a:schemeClr val="tx1"/>
                </a:solidFill>
              </a:rPr>
              <a:t>Get Person – return the user data</a:t>
            </a:r>
          </a:p>
          <a:p>
            <a:pPr marL="457200" indent="-457200" algn="just" defTabSz="932563">
              <a:buFont typeface="Arial" panose="020B0604020202020204" pitchFamily="34" charset="0"/>
              <a:buChar char="•"/>
              <a:defRPr/>
            </a:pPr>
            <a:endParaRPr lang="en-US" sz="2800" dirty="0">
              <a:solidFill>
                <a:schemeClr val="tx1"/>
              </a:solidFill>
            </a:endParaRPr>
          </a:p>
          <a:p>
            <a:pPr algn="just" defTabSz="932563">
              <a:defRPr/>
            </a:pPr>
            <a:r>
              <a:rPr lang="en-US" sz="2400" dirty="0">
                <a:solidFill>
                  <a:schemeClr val="tx1"/>
                </a:solidFill>
              </a:rPr>
              <a:t>That’s 3 API call  = 3 Transaction</a:t>
            </a:r>
          </a:p>
          <a:p>
            <a:pPr marL="457200" indent="-457200" algn="just" defTabSz="932563">
              <a:buFont typeface="Arial" panose="020B0604020202020204" pitchFamily="34" charset="0"/>
              <a:buChar char="•"/>
              <a:defRPr/>
            </a:pPr>
            <a:endParaRPr lang="en-US" sz="2800" dirty="0">
              <a:solidFill>
                <a:schemeClr val="tx1"/>
              </a:solidFill>
            </a:endParaRPr>
          </a:p>
          <a:p>
            <a:pPr marL="457200" indent="-457200" algn="just" defTabSz="932563">
              <a:buFont typeface="Arial" panose="020B0604020202020204" pitchFamily="34" charset="0"/>
              <a:buChar char="•"/>
              <a:defRPr/>
            </a:pPr>
            <a:endParaRPr lang="en-US" sz="2800" dirty="0">
              <a:solidFill>
                <a:schemeClr val="tx1"/>
              </a:solidFill>
            </a:endParaRPr>
          </a:p>
          <a:p>
            <a:pPr algn="just" defTabSz="932563">
              <a:defRPr/>
            </a:pPr>
            <a:endParaRPr lang="en-US" sz="100" dirty="0">
              <a:solidFill>
                <a:schemeClr val="tx1"/>
              </a:solidFill>
            </a:endParaRPr>
          </a:p>
          <a:p>
            <a:pPr marL="914400" lvl="1" indent="-457200" algn="just" defTabSz="932563">
              <a:buFont typeface="Arial" panose="020B0604020202020204" pitchFamily="34" charset="0"/>
              <a:buChar char="•"/>
              <a:defRPr/>
            </a:pPr>
            <a:endParaRPr lang="en-US" sz="100" dirty="0">
              <a:solidFill>
                <a:schemeClr val="tx1"/>
              </a:solidFill>
            </a:endParaRP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mj-lt"/>
              <a:buAutoNum type="arabicPeriod"/>
              <a:defRPr/>
            </a:pPr>
            <a:endParaRPr lang="en-US" sz="2800" dirty="0">
              <a:solidFill>
                <a:schemeClr val="tx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id="{B7753C87-C279-4F2A-B781-930877CB07AF}"/>
              </a:ext>
            </a:extLst>
          </p:cNvPr>
          <p:cNvPicPr>
            <a:picLocks noChangeAspect="1"/>
          </p:cNvPicPr>
          <p:nvPr/>
        </p:nvPicPr>
        <p:blipFill>
          <a:blip r:embed="rId2"/>
          <a:stretch>
            <a:fillRect/>
          </a:stretch>
        </p:blipFill>
        <p:spPr>
          <a:xfrm>
            <a:off x="9501806" y="1208041"/>
            <a:ext cx="1352550" cy="1676400"/>
          </a:xfrm>
          <a:prstGeom prst="rect">
            <a:avLst/>
          </a:prstGeom>
          <a:ln/>
        </p:spPr>
        <p:style>
          <a:lnRef idx="2">
            <a:schemeClr val="accent1"/>
          </a:lnRef>
          <a:fillRef idx="1">
            <a:schemeClr val="lt1"/>
          </a:fillRef>
          <a:effectRef idx="0">
            <a:schemeClr val="accent1"/>
          </a:effectRef>
          <a:fontRef idx="minor">
            <a:schemeClr val="dk1"/>
          </a:fontRef>
        </p:style>
      </p:pic>
      <p:pic>
        <p:nvPicPr>
          <p:cNvPr id="5" name="Picture 4">
            <a:extLst>
              <a:ext uri="{FF2B5EF4-FFF2-40B4-BE49-F238E27FC236}">
                <a16:creationId xmlns:a16="http://schemas.microsoft.com/office/drawing/2014/main" id="{5E921FF4-5F85-4648-9D95-228FB44B1553}"/>
              </a:ext>
            </a:extLst>
          </p:cNvPr>
          <p:cNvPicPr>
            <a:picLocks noChangeAspect="1"/>
          </p:cNvPicPr>
          <p:nvPr/>
        </p:nvPicPr>
        <p:blipFill>
          <a:blip r:embed="rId2"/>
          <a:stretch>
            <a:fillRect/>
          </a:stretch>
        </p:blipFill>
        <p:spPr>
          <a:xfrm>
            <a:off x="7456413" y="3827891"/>
            <a:ext cx="1352550" cy="1676400"/>
          </a:xfrm>
          <a:prstGeom prst="rect">
            <a:avLst/>
          </a:prstGeom>
        </p:spPr>
      </p:pic>
      <p:pic>
        <p:nvPicPr>
          <p:cNvPr id="6" name="Picture 5">
            <a:extLst>
              <a:ext uri="{FF2B5EF4-FFF2-40B4-BE49-F238E27FC236}">
                <a16:creationId xmlns:a16="http://schemas.microsoft.com/office/drawing/2014/main" id="{BC5C9E8F-C895-4F9E-9FCD-2A8F2304E640}"/>
              </a:ext>
            </a:extLst>
          </p:cNvPr>
          <p:cNvPicPr>
            <a:picLocks noChangeAspect="1"/>
          </p:cNvPicPr>
          <p:nvPr/>
        </p:nvPicPr>
        <p:blipFill>
          <a:blip r:embed="rId2"/>
          <a:stretch>
            <a:fillRect/>
          </a:stretch>
        </p:blipFill>
        <p:spPr>
          <a:xfrm>
            <a:off x="8941485" y="3827891"/>
            <a:ext cx="1352550" cy="1676400"/>
          </a:xfrm>
          <a:prstGeom prst="rect">
            <a:avLst/>
          </a:prstGeom>
        </p:spPr>
      </p:pic>
      <p:pic>
        <p:nvPicPr>
          <p:cNvPr id="7" name="Picture 6">
            <a:extLst>
              <a:ext uri="{FF2B5EF4-FFF2-40B4-BE49-F238E27FC236}">
                <a16:creationId xmlns:a16="http://schemas.microsoft.com/office/drawing/2014/main" id="{71BB2B81-7942-4A01-AE5D-69A939562EF4}"/>
              </a:ext>
            </a:extLst>
          </p:cNvPr>
          <p:cNvPicPr>
            <a:picLocks noChangeAspect="1"/>
          </p:cNvPicPr>
          <p:nvPr/>
        </p:nvPicPr>
        <p:blipFill>
          <a:blip r:embed="rId2"/>
          <a:stretch>
            <a:fillRect/>
          </a:stretch>
        </p:blipFill>
        <p:spPr>
          <a:xfrm>
            <a:off x="10426557" y="3823499"/>
            <a:ext cx="1352550" cy="1676400"/>
          </a:xfrm>
          <a:prstGeom prst="rect">
            <a:avLst/>
          </a:prstGeom>
        </p:spPr>
      </p:pic>
      <p:sp>
        <p:nvSpPr>
          <p:cNvPr id="8" name="Rectangle 7">
            <a:extLst>
              <a:ext uri="{FF2B5EF4-FFF2-40B4-BE49-F238E27FC236}">
                <a16:creationId xmlns:a16="http://schemas.microsoft.com/office/drawing/2014/main" id="{D5CB7B99-2309-4D7A-9A8E-B74FA13ED366}"/>
              </a:ext>
            </a:extLst>
          </p:cNvPr>
          <p:cNvSpPr/>
          <p:nvPr/>
        </p:nvSpPr>
        <p:spPr>
          <a:xfrm>
            <a:off x="9604717" y="1284241"/>
            <a:ext cx="1146727" cy="28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Face#1</a:t>
            </a:r>
          </a:p>
        </p:txBody>
      </p:sp>
      <p:sp>
        <p:nvSpPr>
          <p:cNvPr id="10" name="Rectangle 9">
            <a:extLst>
              <a:ext uri="{FF2B5EF4-FFF2-40B4-BE49-F238E27FC236}">
                <a16:creationId xmlns:a16="http://schemas.microsoft.com/office/drawing/2014/main" id="{DF5A48F6-FAD3-43D5-BD7A-51C1266A9E87}"/>
              </a:ext>
            </a:extLst>
          </p:cNvPr>
          <p:cNvSpPr/>
          <p:nvPr/>
        </p:nvSpPr>
        <p:spPr>
          <a:xfrm>
            <a:off x="7559325" y="3912927"/>
            <a:ext cx="1146727" cy="28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Face#1</a:t>
            </a:r>
          </a:p>
        </p:txBody>
      </p:sp>
      <p:sp>
        <p:nvSpPr>
          <p:cNvPr id="11" name="Rectangle 10">
            <a:extLst>
              <a:ext uri="{FF2B5EF4-FFF2-40B4-BE49-F238E27FC236}">
                <a16:creationId xmlns:a16="http://schemas.microsoft.com/office/drawing/2014/main" id="{71768E2A-6E1F-43E1-9822-8CBD196D308B}"/>
              </a:ext>
            </a:extLst>
          </p:cNvPr>
          <p:cNvSpPr/>
          <p:nvPr/>
        </p:nvSpPr>
        <p:spPr>
          <a:xfrm>
            <a:off x="9014786" y="3883972"/>
            <a:ext cx="1146727" cy="28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Face#2</a:t>
            </a:r>
          </a:p>
        </p:txBody>
      </p:sp>
      <p:sp>
        <p:nvSpPr>
          <p:cNvPr id="12" name="Rectangle 11">
            <a:extLst>
              <a:ext uri="{FF2B5EF4-FFF2-40B4-BE49-F238E27FC236}">
                <a16:creationId xmlns:a16="http://schemas.microsoft.com/office/drawing/2014/main" id="{0728380E-9DDB-4E19-A05B-1F5B0A8AA835}"/>
              </a:ext>
            </a:extLst>
          </p:cNvPr>
          <p:cNvSpPr/>
          <p:nvPr/>
        </p:nvSpPr>
        <p:spPr>
          <a:xfrm>
            <a:off x="10529468" y="3865103"/>
            <a:ext cx="1146727" cy="2882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Face#3</a:t>
            </a:r>
          </a:p>
        </p:txBody>
      </p:sp>
    </p:spTree>
    <p:extLst>
      <p:ext uri="{BB962C8B-B14F-4D97-AF65-F5344CB8AC3E}">
        <p14:creationId xmlns:p14="http://schemas.microsoft.com/office/powerpoint/2010/main" val="3930569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092191"/>
            <a:ext cx="11942868" cy="8371523"/>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Obstructions blocking one or both eyes – Hands Blocking Eyes or Wearing Sun Glasses </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Harsh lighting – Flashing lights  or Severe lights in the background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t>Extreme face angles (head pose) or face occlusion (objects such as sunglasses or hands that block part of the face) can affect detection. Frontal and near-frontal faces give the best results.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using very old photos for training. </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extreme facial expression during Training… Like Laughing out Aloud or Screaming etc. PCA fails to handle extreme emotions in similar faces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Train the images formats of types PNG, JPG, GIF or BMP. Other formats are not allowed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uploading image files which are beyond 4 MB size. Max size for a Training image is 4 MB</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The detectable face size range is 36x36 to 4096x4096 pixels. Faces out of this range will not be detected. Optimal Face Size to consider for Training is 200x200 pixels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Make sure face image used for training is having around 100 pixels between the two eyes</a:t>
            </a:r>
          </a:p>
          <a:p>
            <a:pPr lvl="1"/>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19894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Building Blocks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5878532"/>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eaLnBrk="0" fontAlgn="base" hangingPunct="0">
              <a:spcBef>
                <a:spcPct val="0"/>
              </a:spcBef>
              <a:spcAft>
                <a:spcPct val="0"/>
              </a:spcAft>
            </a:pPr>
            <a:r>
              <a:rPr lang="en-US" b="1" dirty="0"/>
              <a:t>Device Validation</a:t>
            </a:r>
            <a:r>
              <a:rPr lang="en-US" dirty="0"/>
              <a:t>: Device Infra requirements validation – </a:t>
            </a:r>
            <a:r>
              <a:rPr lang="en-US" b="1" dirty="0">
                <a:solidFill>
                  <a:schemeClr val="accent1"/>
                </a:solidFill>
              </a:rPr>
              <a:t>Camera Pixel Size, OS Minimum Version </a:t>
            </a:r>
            <a:r>
              <a:rPr lang="en-US" dirty="0"/>
              <a:t>as per the Face Recognition Guidelines</a:t>
            </a:r>
          </a:p>
          <a:p>
            <a:pPr lvl="1"/>
            <a:endParaRPr lang="en-US" dirty="0">
              <a:solidFill>
                <a:srgbClr val="000000"/>
              </a:solidFill>
              <a:latin typeface="Segoe UI" panose="020B0502040204020203" pitchFamily="34" charset="0"/>
            </a:endParaRPr>
          </a:p>
          <a:p>
            <a:pPr eaLnBrk="0" fontAlgn="base" hangingPunct="0">
              <a:spcBef>
                <a:spcPct val="0"/>
              </a:spcBef>
              <a:spcAft>
                <a:spcPct val="0"/>
              </a:spcAft>
            </a:pPr>
            <a:r>
              <a:rPr lang="en-US" b="1" dirty="0"/>
              <a:t>Object Filtering</a:t>
            </a:r>
            <a:r>
              <a:rPr lang="en-US" dirty="0"/>
              <a:t>: Removal of Objects that reduces the Accuracy of Face Detection – Removal of </a:t>
            </a:r>
            <a:r>
              <a:rPr lang="en-US" b="1" dirty="0">
                <a:solidFill>
                  <a:schemeClr val="accent1"/>
                </a:solidFill>
              </a:rPr>
              <a:t>Flashy Lights</a:t>
            </a:r>
            <a:r>
              <a:rPr lang="en-US" dirty="0"/>
              <a:t> in the back-ground, Removal of </a:t>
            </a:r>
            <a:r>
              <a:rPr lang="en-US" b="1" dirty="0">
                <a:solidFill>
                  <a:schemeClr val="accent1"/>
                </a:solidFill>
              </a:rPr>
              <a:t>Sun Glasses</a:t>
            </a:r>
            <a:r>
              <a:rPr lang="en-US" dirty="0"/>
              <a:t>, Avoiding Images with Darkness</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lvl="0" eaLnBrk="0" fontAlgn="base" hangingPunct="0">
              <a:spcBef>
                <a:spcPct val="0"/>
              </a:spcBef>
              <a:spcAft>
                <a:spcPct val="0"/>
              </a:spcAft>
            </a:pPr>
            <a:r>
              <a:rPr lang="en-US" b="1" dirty="0"/>
              <a:t>Image Validation </a:t>
            </a:r>
            <a:r>
              <a:rPr lang="en-US" dirty="0"/>
              <a:t>: Validates the Image with respect to FACE Recognition Guidelines – </a:t>
            </a:r>
            <a:r>
              <a:rPr lang="en-US" b="1" dirty="0">
                <a:solidFill>
                  <a:schemeClr val="accent1"/>
                </a:solidFill>
              </a:rPr>
              <a:t>Face Availability, Face Visibility, More number of Faces, Face Image Guidelines ( Min Pixel, Max Pixel, Optimal </a:t>
            </a:r>
            <a:r>
              <a:rPr lang="en-US" b="1" dirty="0" err="1">
                <a:solidFill>
                  <a:schemeClr val="accent1"/>
                </a:solidFill>
              </a:rPr>
              <a:t>Pixes</a:t>
            </a:r>
            <a:r>
              <a:rPr lang="en-US" b="1" dirty="0">
                <a:solidFill>
                  <a:schemeClr val="accent1"/>
                </a:solidFill>
              </a:rPr>
              <a:t>, Pixel Distance Between Eyes)</a:t>
            </a:r>
            <a:r>
              <a:rPr lang="en-US" dirty="0"/>
              <a:t>, Face Angle and Head Orientation</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Fake / Real Image Detection </a:t>
            </a:r>
            <a:r>
              <a:rPr lang="en-US" dirty="0"/>
              <a:t>: One of the biggest Security problem with Facial recognition systems is to identify whether the “Face” being used for registration / verification is for real or fake. We do not have any APIs or Model to check Real Vs Fake. WE have build our own model to identify “Real Vs Fake” and see the demo for the same - </a:t>
            </a:r>
            <a:r>
              <a:rPr lang="en-US" dirty="0">
                <a:hlinkClick r:id="rId2"/>
              </a:rPr>
              <a:t>Link</a:t>
            </a:r>
            <a:r>
              <a:rPr lang="en-US" dirty="0"/>
              <a:t> </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Additional Layer of Liveliness Detection using Gestures : </a:t>
            </a:r>
            <a:r>
              <a:rPr lang="en-US" dirty="0"/>
              <a:t>It is always a best practice to ask the user to show some gestures before verification just to make sure liveliness of the user is always checked. Generally gestures like “Smile”, “Eye Blinking”</a:t>
            </a:r>
            <a:r>
              <a:rPr lang="en-US" b="1" dirty="0"/>
              <a:t> </a:t>
            </a:r>
          </a:p>
          <a:p>
            <a:pPr lvl="0" eaLnBrk="0" fontAlgn="base" hangingPunct="0">
              <a:spcBef>
                <a:spcPct val="0"/>
              </a:spcBef>
              <a:spcAft>
                <a:spcPct val="0"/>
              </a:spcAft>
            </a:pPr>
            <a:r>
              <a:rPr lang="en-US" dirty="0"/>
              <a:t>Are used to check the liveliness of the user. </a:t>
            </a:r>
            <a:endParaRPr lang="en-US"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8144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168569"/>
            <a:ext cx="10636194" cy="6586418"/>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Attendance Systems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Access Control System</a:t>
            </a: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IN" sz="1600" dirty="0"/>
              <a:t>Tesla  car company in electric-car market, showed-off an SUV that’s hoping to sell in 2019 that unlocks the door when its facial recognition software recognizes the driver.</a:t>
            </a:r>
          </a:p>
          <a:p>
            <a:pPr marL="342900" indent="-342900">
              <a:buFont typeface="Wingdings" panose="05000000000000000000" pitchFamily="2" charset="2"/>
              <a:buChar char="q"/>
            </a:pPr>
            <a:endParaRPr lang="en-IN" sz="1600" dirty="0"/>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Safety in Cars - A Face enabled system monitors eye blinking, facial expressions and head movements. If any signs are obtained of the driver being drowsy or inattentive, the biometric system sends some visual or audible alerts to get back the driver’s attention.</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Airlines(</a:t>
            </a:r>
            <a:r>
              <a:rPr lang="en-IN" sz="1600" dirty="0">
                <a:solidFill>
                  <a:srgbClr val="000000"/>
                </a:solidFill>
                <a:latin typeface="Segoe UI" panose="020B0502040204020203" pitchFamily="34" charset="0"/>
              </a:rPr>
              <a:t>JetBlue)</a:t>
            </a:r>
            <a:r>
              <a:rPr lang="en-US" sz="1600" dirty="0">
                <a:solidFill>
                  <a:srgbClr val="000000"/>
                </a:solidFill>
                <a:latin typeface="Segoe UI" panose="020B0502040204020203" pitchFamily="34" charset="0"/>
              </a:rPr>
              <a:t> have already started using face recognition to help people check bags, check into flights and board planes faster. Passengers will step up to a camera, and the kiosk will compare the facial scan to passport photos in the U.S. customs database to confirm the match.</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 variety of phones including the latest iPhone X, OnePlus 5T are now using face recognition to unlock phones.</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Retail Crime - Face recognition is currently being used to instantly identify when known shoplifters, organized retail criminals or people with a history of fraud enter retail establishments. Photographs of individuals can be matched against large databases of criminals so that loss prevention and retail security professionals can be instantly notified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6040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mage result for Human icon">
            <a:extLst>
              <a:ext uri="{FF2B5EF4-FFF2-40B4-BE49-F238E27FC236}">
                <a16:creationId xmlns:a16="http://schemas.microsoft.com/office/drawing/2014/main" id="{62E4401F-23B7-479B-920E-A1C0B7B25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760"/>
            <a:ext cx="1076960" cy="10769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FD99570-5315-40D9-821C-324E6FDE1084}"/>
              </a:ext>
            </a:extLst>
          </p:cNvPr>
          <p:cNvGrpSpPr/>
          <p:nvPr/>
        </p:nvGrpSpPr>
        <p:grpSpPr>
          <a:xfrm>
            <a:off x="1073616" y="57804"/>
            <a:ext cx="2709247" cy="1149658"/>
            <a:chOff x="946877" y="66039"/>
            <a:chExt cx="3078480" cy="1393498"/>
          </a:xfrm>
        </p:grpSpPr>
        <p:pic>
          <p:nvPicPr>
            <p:cNvPr id="4" name="Picture 6" descr="Image result for ios phone">
              <a:extLst>
                <a:ext uri="{FF2B5EF4-FFF2-40B4-BE49-F238E27FC236}">
                  <a16:creationId xmlns:a16="http://schemas.microsoft.com/office/drawing/2014/main" id="{B2A45AE9-FEAC-4969-AC27-6C45296E2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156937"/>
              <a:ext cx="671374" cy="895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3C308B23-2FD6-4D9B-A89D-20C3F6877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723" y="166464"/>
              <a:ext cx="500788" cy="885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desktop">
              <a:extLst>
                <a:ext uri="{FF2B5EF4-FFF2-40B4-BE49-F238E27FC236}">
                  <a16:creationId xmlns:a16="http://schemas.microsoft.com/office/drawing/2014/main" id="{A66F8708-8BE5-4AAB-A549-2D27EE8827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140" y="66039"/>
              <a:ext cx="683010" cy="10769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48B3CB-C2C7-4602-BFA3-7E26E986BFC5}"/>
                </a:ext>
              </a:extLst>
            </p:cNvPr>
            <p:cNvSpPr txBox="1"/>
            <p:nvPr/>
          </p:nvSpPr>
          <p:spPr>
            <a:xfrm>
              <a:off x="946877" y="1059427"/>
              <a:ext cx="3078480" cy="400110"/>
            </a:xfrm>
            <a:prstGeom prst="rect">
              <a:avLst/>
            </a:prstGeom>
            <a:noFill/>
          </p:spPr>
          <p:txBody>
            <a:bodyPr wrap="square" rtlCol="0">
              <a:spAutoFit/>
            </a:bodyPr>
            <a:lstStyle/>
            <a:p>
              <a:pPr algn="ctr"/>
              <a:r>
                <a:rPr lang="en-US" sz="2000" b="1" dirty="0"/>
                <a:t>Channels</a:t>
              </a:r>
              <a:endParaRPr lang="en-IN" sz="2000" b="1" dirty="0"/>
            </a:p>
          </p:txBody>
        </p:sp>
      </p:grpSp>
      <p:grpSp>
        <p:nvGrpSpPr>
          <p:cNvPr id="8" name="Group 7">
            <a:extLst>
              <a:ext uri="{FF2B5EF4-FFF2-40B4-BE49-F238E27FC236}">
                <a16:creationId xmlns:a16="http://schemas.microsoft.com/office/drawing/2014/main" id="{A04887CC-6228-4156-9228-44E66C5A7980}"/>
              </a:ext>
            </a:extLst>
          </p:cNvPr>
          <p:cNvGrpSpPr/>
          <p:nvPr/>
        </p:nvGrpSpPr>
        <p:grpSpPr>
          <a:xfrm>
            <a:off x="1073616" y="1711202"/>
            <a:ext cx="2577167" cy="1153161"/>
            <a:chOff x="997677" y="1681479"/>
            <a:chExt cx="3078480" cy="1441511"/>
          </a:xfrm>
        </p:grpSpPr>
        <p:sp>
          <p:nvSpPr>
            <p:cNvPr id="9" name="Rectangle 8">
              <a:extLst>
                <a:ext uri="{FF2B5EF4-FFF2-40B4-BE49-F238E27FC236}">
                  <a16:creationId xmlns:a16="http://schemas.microsoft.com/office/drawing/2014/main" id="{5D6F529F-360F-4537-A0DD-BF7EB917F741}"/>
                </a:ext>
              </a:extLst>
            </p:cNvPr>
            <p:cNvSpPr/>
            <p:nvPr/>
          </p:nvSpPr>
          <p:spPr>
            <a:xfrm>
              <a:off x="1841548" y="1681479"/>
              <a:ext cx="1405260" cy="1076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8" descr="Image result for smiley face icon">
              <a:extLst>
                <a:ext uri="{FF2B5EF4-FFF2-40B4-BE49-F238E27FC236}">
                  <a16:creationId xmlns:a16="http://schemas.microsoft.com/office/drawing/2014/main" id="{BCCDB15E-ECBA-4BCC-B48A-D9B2B8E131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3938" y="1816922"/>
              <a:ext cx="885638" cy="8856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AC95F7C-D387-4700-ACB1-94DE093D0E38}"/>
                </a:ext>
              </a:extLst>
            </p:cNvPr>
            <p:cNvSpPr txBox="1"/>
            <p:nvPr/>
          </p:nvSpPr>
          <p:spPr>
            <a:xfrm>
              <a:off x="997677" y="2722880"/>
              <a:ext cx="3078480" cy="400110"/>
            </a:xfrm>
            <a:prstGeom prst="rect">
              <a:avLst/>
            </a:prstGeom>
            <a:noFill/>
          </p:spPr>
          <p:txBody>
            <a:bodyPr wrap="square" rtlCol="0">
              <a:spAutoFit/>
            </a:bodyPr>
            <a:lstStyle/>
            <a:p>
              <a:pPr algn="ctr"/>
              <a:r>
                <a:rPr lang="en-US" sz="2000" b="1" dirty="0"/>
                <a:t>Face Captured</a:t>
              </a:r>
              <a:endParaRPr lang="en-IN" sz="2000" b="1" dirty="0"/>
            </a:p>
          </p:txBody>
        </p:sp>
      </p:grpSp>
      <p:cxnSp>
        <p:nvCxnSpPr>
          <p:cNvPr id="12" name="Straight Arrow Connector 11">
            <a:extLst>
              <a:ext uri="{FF2B5EF4-FFF2-40B4-BE49-F238E27FC236}">
                <a16:creationId xmlns:a16="http://schemas.microsoft.com/office/drawing/2014/main" id="{BD5BFF23-07CB-47AD-BA8B-7550511F667C}"/>
              </a:ext>
            </a:extLst>
          </p:cNvPr>
          <p:cNvCxnSpPr>
            <a:stCxn id="2" idx="3"/>
          </p:cNvCxnSpPr>
          <p:nvPr/>
        </p:nvCxnSpPr>
        <p:spPr>
          <a:xfrm>
            <a:off x="1076960" y="2174240"/>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3BA7154-BD1C-4CDF-A2DD-ED5D66993B9C}"/>
              </a:ext>
            </a:extLst>
          </p:cNvPr>
          <p:cNvSpPr txBox="1"/>
          <p:nvPr/>
        </p:nvSpPr>
        <p:spPr>
          <a:xfrm>
            <a:off x="4535550" y="289772"/>
            <a:ext cx="3743960" cy="369332"/>
          </a:xfrm>
          <a:prstGeom prst="rect">
            <a:avLst/>
          </a:prstGeom>
          <a:noFill/>
          <a:ln w="25400">
            <a:solidFill>
              <a:schemeClr val="accent1"/>
            </a:solidFill>
          </a:ln>
        </p:spPr>
        <p:txBody>
          <a:bodyPr wrap="square" rtlCol="0">
            <a:spAutoFit/>
          </a:bodyPr>
          <a:lstStyle/>
          <a:p>
            <a:pPr algn="ctr"/>
            <a:r>
              <a:rPr lang="en-US" dirty="0"/>
              <a:t>Device Validation</a:t>
            </a:r>
            <a:endParaRPr lang="en-IN" dirty="0"/>
          </a:p>
        </p:txBody>
      </p:sp>
      <p:grpSp>
        <p:nvGrpSpPr>
          <p:cNvPr id="14" name="Group 13">
            <a:extLst>
              <a:ext uri="{FF2B5EF4-FFF2-40B4-BE49-F238E27FC236}">
                <a16:creationId xmlns:a16="http://schemas.microsoft.com/office/drawing/2014/main" id="{8FAF1DCE-8680-40CE-A0B8-568E307ADA32}"/>
              </a:ext>
            </a:extLst>
          </p:cNvPr>
          <p:cNvGrpSpPr/>
          <p:nvPr/>
        </p:nvGrpSpPr>
        <p:grpSpPr>
          <a:xfrm>
            <a:off x="2956488" y="474438"/>
            <a:ext cx="1579062" cy="1697145"/>
            <a:chOff x="2956488" y="474438"/>
            <a:chExt cx="1579062" cy="1697145"/>
          </a:xfrm>
        </p:grpSpPr>
        <p:cxnSp>
          <p:nvCxnSpPr>
            <p:cNvPr id="15" name="Straight Connector 14">
              <a:extLst>
                <a:ext uri="{FF2B5EF4-FFF2-40B4-BE49-F238E27FC236}">
                  <a16:creationId xmlns:a16="http://schemas.microsoft.com/office/drawing/2014/main" id="{7C6DA7D7-1FE5-4439-9E33-5DDA06077EAC}"/>
                </a:ext>
              </a:extLst>
            </p:cNvPr>
            <p:cNvCxnSpPr>
              <a:cxnSpLocks/>
            </p:cNvCxnSpPr>
            <p:nvPr/>
          </p:nvCxnSpPr>
          <p:spPr>
            <a:xfrm>
              <a:off x="2956488" y="2156728"/>
              <a:ext cx="1071629" cy="14202"/>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111AAD4-96FD-47E2-8673-6D3A614A70BD}"/>
                </a:ext>
              </a:extLst>
            </p:cNvPr>
            <p:cNvCxnSpPr>
              <a:cxnSpLocks/>
            </p:cNvCxnSpPr>
            <p:nvPr/>
          </p:nvCxnSpPr>
          <p:spPr>
            <a:xfrm flipV="1">
              <a:off x="4017959" y="612937"/>
              <a:ext cx="4286" cy="1558646"/>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AA9583C-57BA-425B-95E8-281BE00106D4}"/>
                </a:ext>
              </a:extLst>
            </p:cNvPr>
            <p:cNvCxnSpPr>
              <a:cxnSpLocks/>
              <a:endCxn id="13" idx="1"/>
            </p:cNvCxnSpPr>
            <p:nvPr/>
          </p:nvCxnSpPr>
          <p:spPr>
            <a:xfrm flipV="1">
              <a:off x="4037387" y="474438"/>
              <a:ext cx="498163" cy="1471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1F88CF2-AE6C-4B07-BDCC-FEDE8DCDD4C4}"/>
              </a:ext>
            </a:extLst>
          </p:cNvPr>
          <p:cNvGrpSpPr/>
          <p:nvPr/>
        </p:nvGrpSpPr>
        <p:grpSpPr>
          <a:xfrm>
            <a:off x="4526280" y="659104"/>
            <a:ext cx="3743960" cy="963369"/>
            <a:chOff x="4526280" y="659104"/>
            <a:chExt cx="3743960" cy="963369"/>
          </a:xfrm>
        </p:grpSpPr>
        <p:sp>
          <p:nvSpPr>
            <p:cNvPr id="19" name="TextBox 18">
              <a:extLst>
                <a:ext uri="{FF2B5EF4-FFF2-40B4-BE49-F238E27FC236}">
                  <a16:creationId xmlns:a16="http://schemas.microsoft.com/office/drawing/2014/main" id="{8DB5C67A-C62C-4EB3-8237-FE1F6B5EF409}"/>
                </a:ext>
              </a:extLst>
            </p:cNvPr>
            <p:cNvSpPr txBox="1"/>
            <p:nvPr/>
          </p:nvSpPr>
          <p:spPr>
            <a:xfrm>
              <a:off x="4526280" y="1253141"/>
              <a:ext cx="3743960" cy="369332"/>
            </a:xfrm>
            <a:prstGeom prst="rect">
              <a:avLst/>
            </a:prstGeom>
            <a:noFill/>
            <a:ln w="25400">
              <a:solidFill>
                <a:schemeClr val="accent1"/>
              </a:solidFill>
            </a:ln>
          </p:spPr>
          <p:txBody>
            <a:bodyPr wrap="square" rtlCol="0">
              <a:spAutoFit/>
            </a:bodyPr>
            <a:lstStyle/>
            <a:p>
              <a:pPr algn="ctr"/>
              <a:r>
                <a:rPr lang="en-US" dirty="0"/>
                <a:t>Image Validation</a:t>
              </a:r>
              <a:endParaRPr lang="en-IN" dirty="0"/>
            </a:p>
          </p:txBody>
        </p:sp>
        <p:cxnSp>
          <p:nvCxnSpPr>
            <p:cNvPr id="20" name="Straight Arrow Connector 19">
              <a:extLst>
                <a:ext uri="{FF2B5EF4-FFF2-40B4-BE49-F238E27FC236}">
                  <a16:creationId xmlns:a16="http://schemas.microsoft.com/office/drawing/2014/main" id="{90F78BE5-AFF2-4C12-9FDC-6255BB0F1A94}"/>
                </a:ext>
              </a:extLst>
            </p:cNvPr>
            <p:cNvCxnSpPr>
              <a:cxnSpLocks/>
              <a:stCxn id="13" idx="2"/>
              <a:endCxn id="19" idx="0"/>
            </p:cNvCxnSpPr>
            <p:nvPr/>
          </p:nvCxnSpPr>
          <p:spPr>
            <a:xfrm flipH="1">
              <a:off x="6398260" y="659104"/>
              <a:ext cx="9270" cy="594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E792D8-4486-4756-998F-FF56EF6270AF}"/>
                </a:ext>
              </a:extLst>
            </p:cNvPr>
            <p:cNvSpPr txBox="1"/>
            <p:nvPr/>
          </p:nvSpPr>
          <p:spPr>
            <a:xfrm>
              <a:off x="6619047" y="906340"/>
              <a:ext cx="587607" cy="369332"/>
            </a:xfrm>
            <a:prstGeom prst="rect">
              <a:avLst/>
            </a:prstGeom>
            <a:noFill/>
          </p:spPr>
          <p:txBody>
            <a:bodyPr wrap="square" rtlCol="0">
              <a:spAutoFit/>
            </a:bodyPr>
            <a:lstStyle/>
            <a:p>
              <a:pPr algn="ctr"/>
              <a:r>
                <a:rPr lang="en-US" dirty="0"/>
                <a:t>Yes</a:t>
              </a:r>
              <a:endParaRPr lang="en-IN" dirty="0"/>
            </a:p>
          </p:txBody>
        </p:sp>
      </p:grpSp>
      <p:grpSp>
        <p:nvGrpSpPr>
          <p:cNvPr id="22" name="Group 21">
            <a:extLst>
              <a:ext uri="{FF2B5EF4-FFF2-40B4-BE49-F238E27FC236}">
                <a16:creationId xmlns:a16="http://schemas.microsoft.com/office/drawing/2014/main" id="{73638670-884C-44B0-9011-A18A62E966A6}"/>
              </a:ext>
            </a:extLst>
          </p:cNvPr>
          <p:cNvGrpSpPr/>
          <p:nvPr/>
        </p:nvGrpSpPr>
        <p:grpSpPr>
          <a:xfrm>
            <a:off x="4526280" y="1890794"/>
            <a:ext cx="3743960" cy="766167"/>
            <a:chOff x="4526280" y="1890794"/>
            <a:chExt cx="3743960" cy="766167"/>
          </a:xfrm>
        </p:grpSpPr>
        <p:grpSp>
          <p:nvGrpSpPr>
            <p:cNvPr id="23" name="Group 22">
              <a:extLst>
                <a:ext uri="{FF2B5EF4-FFF2-40B4-BE49-F238E27FC236}">
                  <a16:creationId xmlns:a16="http://schemas.microsoft.com/office/drawing/2014/main" id="{65BCD64A-111B-4395-892E-46A0FD318E67}"/>
                </a:ext>
              </a:extLst>
            </p:cNvPr>
            <p:cNvGrpSpPr/>
            <p:nvPr/>
          </p:nvGrpSpPr>
          <p:grpSpPr>
            <a:xfrm>
              <a:off x="4526280" y="1931784"/>
              <a:ext cx="3743960" cy="725177"/>
              <a:chOff x="4526280" y="1931784"/>
              <a:chExt cx="3743960" cy="725177"/>
            </a:xfrm>
          </p:grpSpPr>
          <p:sp>
            <p:nvSpPr>
              <p:cNvPr id="25" name="TextBox 24">
                <a:extLst>
                  <a:ext uri="{FF2B5EF4-FFF2-40B4-BE49-F238E27FC236}">
                    <a16:creationId xmlns:a16="http://schemas.microsoft.com/office/drawing/2014/main" id="{B0E08D34-9094-41ED-AE97-99FB912C023B}"/>
                  </a:ext>
                </a:extLst>
              </p:cNvPr>
              <p:cNvSpPr txBox="1"/>
              <p:nvPr/>
            </p:nvSpPr>
            <p:spPr>
              <a:xfrm>
                <a:off x="4526280" y="2287629"/>
                <a:ext cx="3743960" cy="369332"/>
              </a:xfrm>
              <a:prstGeom prst="rect">
                <a:avLst/>
              </a:prstGeom>
              <a:noFill/>
              <a:ln w="25400">
                <a:solidFill>
                  <a:schemeClr val="accent1"/>
                </a:solidFill>
              </a:ln>
            </p:spPr>
            <p:txBody>
              <a:bodyPr wrap="square" rtlCol="0">
                <a:spAutoFit/>
              </a:bodyPr>
              <a:lstStyle/>
              <a:p>
                <a:pPr algn="ctr"/>
                <a:r>
                  <a:rPr lang="en-US" dirty="0"/>
                  <a:t>Object Filtering</a:t>
                </a:r>
                <a:endParaRPr lang="en-IN" dirty="0"/>
              </a:p>
            </p:txBody>
          </p:sp>
          <p:cxnSp>
            <p:nvCxnSpPr>
              <p:cNvPr id="26" name="Straight Arrow Connector 25">
                <a:extLst>
                  <a:ext uri="{FF2B5EF4-FFF2-40B4-BE49-F238E27FC236}">
                    <a16:creationId xmlns:a16="http://schemas.microsoft.com/office/drawing/2014/main" id="{7EEDCF00-653D-4C54-BBAA-C92308609AB2}"/>
                  </a:ext>
                </a:extLst>
              </p:cNvPr>
              <p:cNvCxnSpPr>
                <a:cxnSpLocks/>
              </p:cNvCxnSpPr>
              <p:nvPr/>
            </p:nvCxnSpPr>
            <p:spPr>
              <a:xfrm>
                <a:off x="6398260" y="1931784"/>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1B2D89C8-B6C9-4C8E-B5ED-69D6B2FCC386}"/>
                </a:ext>
              </a:extLst>
            </p:cNvPr>
            <p:cNvSpPr txBox="1"/>
            <p:nvPr/>
          </p:nvSpPr>
          <p:spPr>
            <a:xfrm>
              <a:off x="6636153" y="1890794"/>
              <a:ext cx="587607" cy="369332"/>
            </a:xfrm>
            <a:prstGeom prst="rect">
              <a:avLst/>
            </a:prstGeom>
            <a:noFill/>
          </p:spPr>
          <p:txBody>
            <a:bodyPr wrap="square" rtlCol="0">
              <a:spAutoFit/>
            </a:bodyPr>
            <a:lstStyle/>
            <a:p>
              <a:pPr algn="ctr"/>
              <a:r>
                <a:rPr lang="en-US" dirty="0"/>
                <a:t>Yes</a:t>
              </a:r>
              <a:endParaRPr lang="en-IN" dirty="0"/>
            </a:p>
          </p:txBody>
        </p:sp>
      </p:grpSp>
      <p:grpSp>
        <p:nvGrpSpPr>
          <p:cNvPr id="27" name="Group 26">
            <a:extLst>
              <a:ext uri="{FF2B5EF4-FFF2-40B4-BE49-F238E27FC236}">
                <a16:creationId xmlns:a16="http://schemas.microsoft.com/office/drawing/2014/main" id="{7AA3999B-7AA2-424C-BDB1-9B8657C0374D}"/>
              </a:ext>
            </a:extLst>
          </p:cNvPr>
          <p:cNvGrpSpPr/>
          <p:nvPr/>
        </p:nvGrpSpPr>
        <p:grpSpPr>
          <a:xfrm>
            <a:off x="4526280" y="2958612"/>
            <a:ext cx="3743960" cy="786121"/>
            <a:chOff x="4526280" y="2958612"/>
            <a:chExt cx="3743960" cy="786121"/>
          </a:xfrm>
        </p:grpSpPr>
        <p:sp>
          <p:nvSpPr>
            <p:cNvPr id="28" name="TextBox 27">
              <a:extLst>
                <a:ext uri="{FF2B5EF4-FFF2-40B4-BE49-F238E27FC236}">
                  <a16:creationId xmlns:a16="http://schemas.microsoft.com/office/drawing/2014/main" id="{3A1AF07C-CAA4-4C54-B4D5-7A9292E260E2}"/>
                </a:ext>
              </a:extLst>
            </p:cNvPr>
            <p:cNvSpPr txBox="1"/>
            <p:nvPr/>
          </p:nvSpPr>
          <p:spPr>
            <a:xfrm>
              <a:off x="4526280" y="3375401"/>
              <a:ext cx="3743960" cy="369332"/>
            </a:xfrm>
            <a:prstGeom prst="rect">
              <a:avLst/>
            </a:prstGeom>
            <a:noFill/>
            <a:ln w="25400">
              <a:solidFill>
                <a:schemeClr val="accent4">
                  <a:lumMod val="60000"/>
                  <a:lumOff val="40000"/>
                </a:schemeClr>
              </a:solidFill>
            </a:ln>
          </p:spPr>
          <p:txBody>
            <a:bodyPr wrap="square" rtlCol="0">
              <a:spAutoFit/>
            </a:bodyPr>
            <a:lstStyle/>
            <a:p>
              <a:pPr algn="ctr"/>
              <a:r>
                <a:rPr lang="en-US" dirty="0"/>
                <a:t>Fake or Real Image Checking ?</a:t>
              </a:r>
              <a:endParaRPr lang="en-IN" dirty="0"/>
            </a:p>
          </p:txBody>
        </p:sp>
        <p:cxnSp>
          <p:nvCxnSpPr>
            <p:cNvPr id="29" name="Straight Arrow Connector 28">
              <a:extLst>
                <a:ext uri="{FF2B5EF4-FFF2-40B4-BE49-F238E27FC236}">
                  <a16:creationId xmlns:a16="http://schemas.microsoft.com/office/drawing/2014/main" id="{076FC7B3-87DD-4EEB-B52B-E258DDC8581B}"/>
                </a:ext>
              </a:extLst>
            </p:cNvPr>
            <p:cNvCxnSpPr>
              <a:cxnSpLocks/>
            </p:cNvCxnSpPr>
            <p:nvPr/>
          </p:nvCxnSpPr>
          <p:spPr>
            <a:xfrm>
              <a:off x="6388100" y="2984760"/>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CD5F49C-15CD-431F-BBD5-7068932A918F}"/>
                </a:ext>
              </a:extLst>
            </p:cNvPr>
            <p:cNvSpPr txBox="1"/>
            <p:nvPr/>
          </p:nvSpPr>
          <p:spPr>
            <a:xfrm>
              <a:off x="6636152" y="2958612"/>
              <a:ext cx="587607" cy="369332"/>
            </a:xfrm>
            <a:prstGeom prst="rect">
              <a:avLst/>
            </a:prstGeom>
            <a:noFill/>
          </p:spPr>
          <p:txBody>
            <a:bodyPr wrap="square" rtlCol="0">
              <a:spAutoFit/>
            </a:bodyPr>
            <a:lstStyle/>
            <a:p>
              <a:pPr algn="ctr"/>
              <a:r>
                <a:rPr lang="en-US" dirty="0"/>
                <a:t>Yes</a:t>
              </a:r>
              <a:endParaRPr lang="en-IN" dirty="0"/>
            </a:p>
          </p:txBody>
        </p:sp>
      </p:grpSp>
      <p:grpSp>
        <p:nvGrpSpPr>
          <p:cNvPr id="31" name="Group 30">
            <a:extLst>
              <a:ext uri="{FF2B5EF4-FFF2-40B4-BE49-F238E27FC236}">
                <a16:creationId xmlns:a16="http://schemas.microsoft.com/office/drawing/2014/main" id="{532AAE52-36CD-407B-BD63-C40694F06EBF}"/>
              </a:ext>
            </a:extLst>
          </p:cNvPr>
          <p:cNvGrpSpPr/>
          <p:nvPr/>
        </p:nvGrpSpPr>
        <p:grpSpPr>
          <a:xfrm>
            <a:off x="4225674" y="5184583"/>
            <a:ext cx="5781923" cy="1146889"/>
            <a:chOff x="4225674" y="5184583"/>
            <a:chExt cx="5781923" cy="1146889"/>
          </a:xfrm>
        </p:grpSpPr>
        <p:cxnSp>
          <p:nvCxnSpPr>
            <p:cNvPr id="32" name="Straight Connector 31">
              <a:extLst>
                <a:ext uri="{FF2B5EF4-FFF2-40B4-BE49-F238E27FC236}">
                  <a16:creationId xmlns:a16="http://schemas.microsoft.com/office/drawing/2014/main" id="{CACC6802-D5CD-404B-A4B9-D48645C2F694}"/>
                </a:ext>
              </a:extLst>
            </p:cNvPr>
            <p:cNvCxnSpPr>
              <a:cxnSpLocks/>
            </p:cNvCxnSpPr>
            <p:nvPr/>
          </p:nvCxnSpPr>
          <p:spPr>
            <a:xfrm>
              <a:off x="4225674" y="5968520"/>
              <a:ext cx="811146"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885E666-8E3B-4095-BFE1-F93A3C2B1362}"/>
                </a:ext>
              </a:extLst>
            </p:cNvPr>
            <p:cNvCxnSpPr>
              <a:cxnSpLocks/>
            </p:cNvCxnSpPr>
            <p:nvPr/>
          </p:nvCxnSpPr>
          <p:spPr>
            <a:xfrm>
              <a:off x="5044440" y="5604715"/>
              <a:ext cx="0" cy="726757"/>
            </a:xfrm>
            <a:prstGeom prst="line">
              <a:avLst/>
            </a:prstGeom>
            <a:ln w="25400"/>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15B03588-3DB7-4003-9450-BC34E4310C12}"/>
                </a:ext>
              </a:extLst>
            </p:cNvPr>
            <p:cNvCxnSpPr>
              <a:cxnSpLocks/>
            </p:cNvCxnSpPr>
            <p:nvPr/>
          </p:nvCxnSpPr>
          <p:spPr>
            <a:xfrm>
              <a:off x="5036820" y="5616971"/>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0DC00C9-EBC3-4869-97BF-94476CF5373B}"/>
                </a:ext>
              </a:extLst>
            </p:cNvPr>
            <p:cNvSpPr txBox="1"/>
            <p:nvPr/>
          </p:nvSpPr>
          <p:spPr>
            <a:xfrm>
              <a:off x="6957060" y="5329410"/>
              <a:ext cx="3050537" cy="646331"/>
            </a:xfrm>
            <a:prstGeom prst="rect">
              <a:avLst/>
            </a:prstGeom>
            <a:noFill/>
            <a:ln w="25400">
              <a:solidFill>
                <a:srgbClr val="92D050"/>
              </a:solidFill>
            </a:ln>
          </p:spPr>
          <p:txBody>
            <a:bodyPr wrap="square" rtlCol="0">
              <a:spAutoFit/>
            </a:bodyPr>
            <a:lstStyle/>
            <a:p>
              <a:pPr algn="ctr"/>
              <a:r>
                <a:rPr lang="en-US" dirty="0"/>
                <a:t>Registration / Verification Done Successfully </a:t>
              </a:r>
            </a:p>
          </p:txBody>
        </p:sp>
        <p:sp>
          <p:nvSpPr>
            <p:cNvPr id="36" name="TextBox 35">
              <a:extLst>
                <a:ext uri="{FF2B5EF4-FFF2-40B4-BE49-F238E27FC236}">
                  <a16:creationId xmlns:a16="http://schemas.microsoft.com/office/drawing/2014/main" id="{A7468F44-81F4-4117-A676-91A3B327937A}"/>
                </a:ext>
              </a:extLst>
            </p:cNvPr>
            <p:cNvSpPr txBox="1"/>
            <p:nvPr/>
          </p:nvSpPr>
          <p:spPr>
            <a:xfrm>
              <a:off x="5703137" y="5184583"/>
              <a:ext cx="587607" cy="369332"/>
            </a:xfrm>
            <a:prstGeom prst="rect">
              <a:avLst/>
            </a:prstGeom>
            <a:noFill/>
          </p:spPr>
          <p:txBody>
            <a:bodyPr wrap="square" rtlCol="0">
              <a:spAutoFit/>
            </a:bodyPr>
            <a:lstStyle/>
            <a:p>
              <a:pPr algn="ctr"/>
              <a:r>
                <a:rPr lang="en-US" dirty="0"/>
                <a:t>Yes</a:t>
              </a:r>
              <a:endParaRPr lang="en-IN" dirty="0"/>
            </a:p>
          </p:txBody>
        </p:sp>
      </p:grpSp>
      <p:grpSp>
        <p:nvGrpSpPr>
          <p:cNvPr id="37" name="Group 36">
            <a:extLst>
              <a:ext uri="{FF2B5EF4-FFF2-40B4-BE49-F238E27FC236}">
                <a16:creationId xmlns:a16="http://schemas.microsoft.com/office/drawing/2014/main" id="{B112351D-C4BA-44B4-A732-F7626D5880BF}"/>
              </a:ext>
            </a:extLst>
          </p:cNvPr>
          <p:cNvGrpSpPr/>
          <p:nvPr/>
        </p:nvGrpSpPr>
        <p:grpSpPr>
          <a:xfrm>
            <a:off x="8279510" y="193377"/>
            <a:ext cx="2817725" cy="762422"/>
            <a:chOff x="8259452" y="173681"/>
            <a:chExt cx="2817725" cy="762422"/>
          </a:xfrm>
        </p:grpSpPr>
        <p:cxnSp>
          <p:nvCxnSpPr>
            <p:cNvPr id="38" name="Straight Arrow Connector 37">
              <a:extLst>
                <a:ext uri="{FF2B5EF4-FFF2-40B4-BE49-F238E27FC236}">
                  <a16:creationId xmlns:a16="http://schemas.microsoft.com/office/drawing/2014/main" id="{5A386F26-4FD9-478F-BCFF-9CE0B9F3D317}"/>
                </a:ext>
              </a:extLst>
            </p:cNvPr>
            <p:cNvCxnSpPr/>
            <p:nvPr/>
          </p:nvCxnSpPr>
          <p:spPr>
            <a:xfrm>
              <a:off x="8270240" y="593498"/>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20A5404-1778-4DBE-B019-2AB7D08E2342}"/>
                </a:ext>
              </a:extLst>
            </p:cNvPr>
            <p:cNvSpPr txBox="1"/>
            <p:nvPr/>
          </p:nvSpPr>
          <p:spPr>
            <a:xfrm>
              <a:off x="8847060" y="28977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0" name="TextBox 39">
              <a:extLst>
                <a:ext uri="{FF2B5EF4-FFF2-40B4-BE49-F238E27FC236}">
                  <a16:creationId xmlns:a16="http://schemas.microsoft.com/office/drawing/2014/main" id="{E7D19314-24A9-4675-8306-FB22DAA41C39}"/>
                </a:ext>
              </a:extLst>
            </p:cNvPr>
            <p:cNvSpPr txBox="1"/>
            <p:nvPr/>
          </p:nvSpPr>
          <p:spPr>
            <a:xfrm>
              <a:off x="8259452" y="173681"/>
              <a:ext cx="587607" cy="369332"/>
            </a:xfrm>
            <a:prstGeom prst="rect">
              <a:avLst/>
            </a:prstGeom>
            <a:noFill/>
          </p:spPr>
          <p:txBody>
            <a:bodyPr wrap="square" rtlCol="0">
              <a:spAutoFit/>
            </a:bodyPr>
            <a:lstStyle/>
            <a:p>
              <a:pPr algn="ctr"/>
              <a:r>
                <a:rPr lang="en-US" dirty="0"/>
                <a:t>No</a:t>
              </a:r>
              <a:endParaRPr lang="en-IN" dirty="0"/>
            </a:p>
          </p:txBody>
        </p:sp>
      </p:grpSp>
      <p:grpSp>
        <p:nvGrpSpPr>
          <p:cNvPr id="41" name="Group 40">
            <a:extLst>
              <a:ext uri="{FF2B5EF4-FFF2-40B4-BE49-F238E27FC236}">
                <a16:creationId xmlns:a16="http://schemas.microsoft.com/office/drawing/2014/main" id="{A6896766-69E0-4214-B64F-01A2DEF58A19}"/>
              </a:ext>
            </a:extLst>
          </p:cNvPr>
          <p:cNvGrpSpPr/>
          <p:nvPr/>
        </p:nvGrpSpPr>
        <p:grpSpPr>
          <a:xfrm>
            <a:off x="8252026" y="1116154"/>
            <a:ext cx="2825150" cy="737639"/>
            <a:chOff x="8252026" y="1116154"/>
            <a:chExt cx="2825150" cy="737639"/>
          </a:xfrm>
        </p:grpSpPr>
        <p:cxnSp>
          <p:nvCxnSpPr>
            <p:cNvPr id="42" name="Straight Arrow Connector 41">
              <a:extLst>
                <a:ext uri="{FF2B5EF4-FFF2-40B4-BE49-F238E27FC236}">
                  <a16:creationId xmlns:a16="http://schemas.microsoft.com/office/drawing/2014/main" id="{E2898035-04F5-4009-8906-33A6A4A1C86E}"/>
                </a:ext>
              </a:extLst>
            </p:cNvPr>
            <p:cNvCxnSpPr/>
            <p:nvPr/>
          </p:nvCxnSpPr>
          <p:spPr>
            <a:xfrm>
              <a:off x="8270239" y="1560204"/>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20591AC-CE64-47E1-901A-0AEF3BE4542B}"/>
                </a:ext>
              </a:extLst>
            </p:cNvPr>
            <p:cNvSpPr txBox="1"/>
            <p:nvPr/>
          </p:nvSpPr>
          <p:spPr>
            <a:xfrm>
              <a:off x="8847059" y="120746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4" name="TextBox 43">
              <a:extLst>
                <a:ext uri="{FF2B5EF4-FFF2-40B4-BE49-F238E27FC236}">
                  <a16:creationId xmlns:a16="http://schemas.microsoft.com/office/drawing/2014/main" id="{0C017C0F-D4E4-4797-A9CE-E6F49BCA4CD2}"/>
                </a:ext>
              </a:extLst>
            </p:cNvPr>
            <p:cNvSpPr txBox="1"/>
            <p:nvPr/>
          </p:nvSpPr>
          <p:spPr>
            <a:xfrm>
              <a:off x="8252026" y="1116154"/>
              <a:ext cx="587607" cy="369332"/>
            </a:xfrm>
            <a:prstGeom prst="rect">
              <a:avLst/>
            </a:prstGeom>
            <a:noFill/>
          </p:spPr>
          <p:txBody>
            <a:bodyPr wrap="square" rtlCol="0">
              <a:spAutoFit/>
            </a:bodyPr>
            <a:lstStyle/>
            <a:p>
              <a:pPr algn="ctr"/>
              <a:r>
                <a:rPr lang="en-US" dirty="0"/>
                <a:t>No</a:t>
              </a:r>
              <a:endParaRPr lang="en-IN" dirty="0"/>
            </a:p>
          </p:txBody>
        </p:sp>
      </p:grpSp>
      <p:grpSp>
        <p:nvGrpSpPr>
          <p:cNvPr id="45" name="Group 44">
            <a:extLst>
              <a:ext uri="{FF2B5EF4-FFF2-40B4-BE49-F238E27FC236}">
                <a16:creationId xmlns:a16="http://schemas.microsoft.com/office/drawing/2014/main" id="{607A92BB-8FCF-4C2B-AFBB-D5175ED566F4}"/>
              </a:ext>
            </a:extLst>
          </p:cNvPr>
          <p:cNvGrpSpPr/>
          <p:nvPr/>
        </p:nvGrpSpPr>
        <p:grpSpPr>
          <a:xfrm>
            <a:off x="8270238" y="2193079"/>
            <a:ext cx="2806938" cy="686329"/>
            <a:chOff x="8270238" y="2193079"/>
            <a:chExt cx="2806938" cy="686329"/>
          </a:xfrm>
        </p:grpSpPr>
        <p:cxnSp>
          <p:nvCxnSpPr>
            <p:cNvPr id="46" name="Straight Arrow Connector 45">
              <a:extLst>
                <a:ext uri="{FF2B5EF4-FFF2-40B4-BE49-F238E27FC236}">
                  <a16:creationId xmlns:a16="http://schemas.microsoft.com/office/drawing/2014/main" id="{A2010EEC-B345-4878-ABA0-CD36BA72AD63}"/>
                </a:ext>
              </a:extLst>
            </p:cNvPr>
            <p:cNvCxnSpPr/>
            <p:nvPr/>
          </p:nvCxnSpPr>
          <p:spPr>
            <a:xfrm>
              <a:off x="8270239" y="2597272"/>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100A82-B9A9-4E24-90C3-50000B6D312B}"/>
                </a:ext>
              </a:extLst>
            </p:cNvPr>
            <p:cNvSpPr txBox="1"/>
            <p:nvPr/>
          </p:nvSpPr>
          <p:spPr>
            <a:xfrm>
              <a:off x="8847059" y="2233077"/>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8" name="TextBox 47">
              <a:extLst>
                <a:ext uri="{FF2B5EF4-FFF2-40B4-BE49-F238E27FC236}">
                  <a16:creationId xmlns:a16="http://schemas.microsoft.com/office/drawing/2014/main" id="{0CCB849D-4B4E-4ACA-9012-1CD37D01CD0B}"/>
                </a:ext>
              </a:extLst>
            </p:cNvPr>
            <p:cNvSpPr txBox="1"/>
            <p:nvPr/>
          </p:nvSpPr>
          <p:spPr>
            <a:xfrm>
              <a:off x="8270238" y="2193079"/>
              <a:ext cx="587607" cy="369332"/>
            </a:xfrm>
            <a:prstGeom prst="rect">
              <a:avLst/>
            </a:prstGeom>
            <a:noFill/>
          </p:spPr>
          <p:txBody>
            <a:bodyPr wrap="square" rtlCol="0">
              <a:spAutoFit/>
            </a:bodyPr>
            <a:lstStyle/>
            <a:p>
              <a:pPr algn="ctr"/>
              <a:r>
                <a:rPr lang="en-US" dirty="0"/>
                <a:t>No</a:t>
              </a:r>
              <a:endParaRPr lang="en-IN" dirty="0"/>
            </a:p>
          </p:txBody>
        </p:sp>
      </p:grpSp>
      <p:sp>
        <p:nvSpPr>
          <p:cNvPr id="49" name="TextBox 48">
            <a:extLst>
              <a:ext uri="{FF2B5EF4-FFF2-40B4-BE49-F238E27FC236}">
                <a16:creationId xmlns:a16="http://schemas.microsoft.com/office/drawing/2014/main" id="{0B84C80D-F81B-4EA0-9617-D28A4CFA6449}"/>
              </a:ext>
            </a:extLst>
          </p:cNvPr>
          <p:cNvSpPr txBox="1"/>
          <p:nvPr/>
        </p:nvSpPr>
        <p:spPr>
          <a:xfrm>
            <a:off x="8892542" y="4630591"/>
            <a:ext cx="2230116" cy="646331"/>
          </a:xfrm>
          <a:prstGeom prst="rect">
            <a:avLst/>
          </a:prstGeom>
          <a:noFill/>
          <a:ln w="25400">
            <a:solidFill>
              <a:schemeClr val="accent4">
                <a:lumMod val="60000"/>
                <a:lumOff val="40000"/>
              </a:schemeClr>
            </a:solidFill>
          </a:ln>
        </p:spPr>
        <p:txBody>
          <a:bodyPr wrap="square" rtlCol="0">
            <a:spAutoFit/>
          </a:bodyPr>
          <a:lstStyle/>
          <a:p>
            <a:pPr algn="ctr"/>
            <a:r>
              <a:rPr lang="en-US" dirty="0"/>
              <a:t>Show Notification to User &amp; Retry</a:t>
            </a:r>
            <a:endParaRPr lang="en-IN" dirty="0"/>
          </a:p>
        </p:txBody>
      </p:sp>
      <p:grpSp>
        <p:nvGrpSpPr>
          <p:cNvPr id="50" name="Group 49">
            <a:extLst>
              <a:ext uri="{FF2B5EF4-FFF2-40B4-BE49-F238E27FC236}">
                <a16:creationId xmlns:a16="http://schemas.microsoft.com/office/drawing/2014/main" id="{C156F08F-D1C1-4DEF-8054-106B6AE8F036}"/>
              </a:ext>
            </a:extLst>
          </p:cNvPr>
          <p:cNvGrpSpPr/>
          <p:nvPr/>
        </p:nvGrpSpPr>
        <p:grpSpPr>
          <a:xfrm>
            <a:off x="5044440" y="6064730"/>
            <a:ext cx="4963157" cy="684593"/>
            <a:chOff x="5044440" y="6064730"/>
            <a:chExt cx="4963157" cy="684593"/>
          </a:xfrm>
        </p:grpSpPr>
        <p:cxnSp>
          <p:nvCxnSpPr>
            <p:cNvPr id="51" name="Straight Arrow Connector 50">
              <a:extLst>
                <a:ext uri="{FF2B5EF4-FFF2-40B4-BE49-F238E27FC236}">
                  <a16:creationId xmlns:a16="http://schemas.microsoft.com/office/drawing/2014/main" id="{17E6A473-2AD7-45A3-AE11-3A6A19BFA356}"/>
                </a:ext>
              </a:extLst>
            </p:cNvPr>
            <p:cNvCxnSpPr>
              <a:cxnSpLocks/>
            </p:cNvCxnSpPr>
            <p:nvPr/>
          </p:nvCxnSpPr>
          <p:spPr>
            <a:xfrm>
              <a:off x="5044440" y="6330817"/>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77F00C-8377-4D2B-B6A1-37C1A24C46A6}"/>
                </a:ext>
              </a:extLst>
            </p:cNvPr>
            <p:cNvSpPr txBox="1"/>
            <p:nvPr/>
          </p:nvSpPr>
          <p:spPr>
            <a:xfrm>
              <a:off x="6957060" y="6064730"/>
              <a:ext cx="3050537" cy="646331"/>
            </a:xfrm>
            <a:prstGeom prst="rect">
              <a:avLst/>
            </a:prstGeom>
            <a:noFill/>
            <a:ln w="25400">
              <a:solidFill>
                <a:srgbClr val="92D050"/>
              </a:solidFill>
            </a:ln>
          </p:spPr>
          <p:txBody>
            <a:bodyPr wrap="square" rtlCol="0">
              <a:spAutoFit/>
            </a:bodyPr>
            <a:lstStyle/>
            <a:p>
              <a:pPr algn="ctr"/>
              <a:r>
                <a:rPr lang="en-US" dirty="0"/>
                <a:t>Show Notification to</a:t>
              </a:r>
            </a:p>
            <a:p>
              <a:pPr algn="ctr"/>
              <a:r>
                <a:rPr lang="en-US" dirty="0"/>
                <a:t>User to follow Gesture</a:t>
              </a:r>
              <a:endParaRPr lang="en-IN" dirty="0"/>
            </a:p>
          </p:txBody>
        </p:sp>
        <p:sp>
          <p:nvSpPr>
            <p:cNvPr id="53" name="TextBox 52">
              <a:extLst>
                <a:ext uri="{FF2B5EF4-FFF2-40B4-BE49-F238E27FC236}">
                  <a16:creationId xmlns:a16="http://schemas.microsoft.com/office/drawing/2014/main" id="{6288125C-96E0-4CAB-9CB3-B8D7BA9ACF11}"/>
                </a:ext>
              </a:extLst>
            </p:cNvPr>
            <p:cNvSpPr txBox="1"/>
            <p:nvPr/>
          </p:nvSpPr>
          <p:spPr>
            <a:xfrm>
              <a:off x="5685998" y="6379991"/>
              <a:ext cx="587607" cy="369332"/>
            </a:xfrm>
            <a:prstGeom prst="rect">
              <a:avLst/>
            </a:prstGeom>
            <a:noFill/>
          </p:spPr>
          <p:txBody>
            <a:bodyPr wrap="square" rtlCol="0">
              <a:spAutoFit/>
            </a:bodyPr>
            <a:lstStyle/>
            <a:p>
              <a:pPr algn="ctr"/>
              <a:r>
                <a:rPr lang="en-US" dirty="0"/>
                <a:t>No</a:t>
              </a:r>
              <a:endParaRPr lang="en-IN" dirty="0"/>
            </a:p>
          </p:txBody>
        </p:sp>
      </p:grpSp>
      <p:grpSp>
        <p:nvGrpSpPr>
          <p:cNvPr id="54" name="Group 53">
            <a:extLst>
              <a:ext uri="{FF2B5EF4-FFF2-40B4-BE49-F238E27FC236}">
                <a16:creationId xmlns:a16="http://schemas.microsoft.com/office/drawing/2014/main" id="{C6F14607-B45D-4E4F-9E10-CDBE1B7AECC1}"/>
              </a:ext>
            </a:extLst>
          </p:cNvPr>
          <p:cNvGrpSpPr/>
          <p:nvPr/>
        </p:nvGrpSpPr>
        <p:grpSpPr>
          <a:xfrm>
            <a:off x="461394" y="4630592"/>
            <a:ext cx="3764280" cy="1384095"/>
            <a:chOff x="461394" y="4630592"/>
            <a:chExt cx="3764280" cy="1384095"/>
          </a:xfrm>
        </p:grpSpPr>
        <p:sp>
          <p:nvSpPr>
            <p:cNvPr id="55" name="TextBox 54">
              <a:extLst>
                <a:ext uri="{FF2B5EF4-FFF2-40B4-BE49-F238E27FC236}">
                  <a16:creationId xmlns:a16="http://schemas.microsoft.com/office/drawing/2014/main" id="{41BBCBB8-BA19-4EA0-8C7A-2863B565F68D}"/>
                </a:ext>
              </a:extLst>
            </p:cNvPr>
            <p:cNvSpPr txBox="1"/>
            <p:nvPr/>
          </p:nvSpPr>
          <p:spPr>
            <a:xfrm>
              <a:off x="481714" y="4630592"/>
              <a:ext cx="3743960" cy="646331"/>
            </a:xfrm>
            <a:prstGeom prst="rect">
              <a:avLst/>
            </a:prstGeom>
            <a:noFill/>
            <a:ln w="25400">
              <a:solidFill>
                <a:srgbClr val="92D050"/>
              </a:solidFill>
            </a:ln>
          </p:spPr>
          <p:txBody>
            <a:bodyPr wrap="square" rtlCol="0">
              <a:spAutoFit/>
            </a:bodyPr>
            <a:lstStyle/>
            <a:p>
              <a:pPr algn="ctr"/>
              <a:r>
                <a:rPr lang="en-US" dirty="0"/>
                <a:t>Liveliness Detection Using Gesture</a:t>
              </a:r>
            </a:p>
            <a:p>
              <a:pPr algn="ctr"/>
              <a:r>
                <a:rPr lang="en-US" dirty="0"/>
                <a:t>Show the Gesture</a:t>
              </a:r>
              <a:endParaRPr lang="en-IN" dirty="0"/>
            </a:p>
          </p:txBody>
        </p:sp>
        <p:sp>
          <p:nvSpPr>
            <p:cNvPr id="56" name="TextBox 55">
              <a:extLst>
                <a:ext uri="{FF2B5EF4-FFF2-40B4-BE49-F238E27FC236}">
                  <a16:creationId xmlns:a16="http://schemas.microsoft.com/office/drawing/2014/main" id="{AE478325-7A01-4B12-A3FE-E45B6925595A}"/>
                </a:ext>
              </a:extLst>
            </p:cNvPr>
            <p:cNvSpPr txBox="1"/>
            <p:nvPr/>
          </p:nvSpPr>
          <p:spPr>
            <a:xfrm>
              <a:off x="461394" y="5645355"/>
              <a:ext cx="3743960" cy="369332"/>
            </a:xfrm>
            <a:prstGeom prst="rect">
              <a:avLst/>
            </a:prstGeom>
            <a:noFill/>
            <a:ln w="25400">
              <a:solidFill>
                <a:srgbClr val="92D050"/>
              </a:solidFill>
            </a:ln>
          </p:spPr>
          <p:txBody>
            <a:bodyPr wrap="square" rtlCol="0">
              <a:spAutoFit/>
            </a:bodyPr>
            <a:lstStyle/>
            <a:p>
              <a:pPr algn="ctr"/>
              <a:r>
                <a:rPr lang="en-US" dirty="0"/>
                <a:t>Valid Gesture ?</a:t>
              </a:r>
              <a:endParaRPr lang="en-IN" dirty="0"/>
            </a:p>
          </p:txBody>
        </p:sp>
        <p:cxnSp>
          <p:nvCxnSpPr>
            <p:cNvPr id="57" name="Straight Arrow Connector 56">
              <a:extLst>
                <a:ext uri="{FF2B5EF4-FFF2-40B4-BE49-F238E27FC236}">
                  <a16:creationId xmlns:a16="http://schemas.microsoft.com/office/drawing/2014/main" id="{46CE3C9F-42F5-49B7-BB5F-D46B509CFFE5}"/>
                </a:ext>
              </a:extLst>
            </p:cNvPr>
            <p:cNvCxnSpPr>
              <a:cxnSpLocks/>
            </p:cNvCxnSpPr>
            <p:nvPr/>
          </p:nvCxnSpPr>
          <p:spPr>
            <a:xfrm>
              <a:off x="2333374" y="5307402"/>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78A2C3-6A6F-4670-A993-76D19FEA98AC}"/>
              </a:ext>
            </a:extLst>
          </p:cNvPr>
          <p:cNvGrpSpPr/>
          <p:nvPr/>
        </p:nvGrpSpPr>
        <p:grpSpPr>
          <a:xfrm>
            <a:off x="2323846" y="3744733"/>
            <a:ext cx="7674226" cy="884642"/>
            <a:chOff x="2333371" y="3744733"/>
            <a:chExt cx="7674226" cy="884642"/>
          </a:xfrm>
        </p:grpSpPr>
        <p:cxnSp>
          <p:nvCxnSpPr>
            <p:cNvPr id="62" name="Straight Arrow Connector 61">
              <a:extLst>
                <a:ext uri="{FF2B5EF4-FFF2-40B4-BE49-F238E27FC236}">
                  <a16:creationId xmlns:a16="http://schemas.microsoft.com/office/drawing/2014/main" id="{CBA9B475-6578-4156-803F-A0F1F812941D}"/>
                </a:ext>
              </a:extLst>
            </p:cNvPr>
            <p:cNvCxnSpPr>
              <a:cxnSpLocks/>
            </p:cNvCxnSpPr>
            <p:nvPr/>
          </p:nvCxnSpPr>
          <p:spPr>
            <a:xfrm>
              <a:off x="2333371"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9847880-2C58-4447-8837-CE18F73662FA}"/>
                </a:ext>
              </a:extLst>
            </p:cNvPr>
            <p:cNvCxnSpPr>
              <a:cxnSpLocks/>
            </p:cNvCxnSpPr>
            <p:nvPr/>
          </p:nvCxnSpPr>
          <p:spPr>
            <a:xfrm>
              <a:off x="10007597"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ECA01A3-7DA8-41E9-9DA4-C376828D49C1}"/>
                </a:ext>
              </a:extLst>
            </p:cNvPr>
            <p:cNvSpPr txBox="1"/>
            <p:nvPr/>
          </p:nvSpPr>
          <p:spPr>
            <a:xfrm>
              <a:off x="4182492" y="4067972"/>
              <a:ext cx="587607" cy="369332"/>
            </a:xfrm>
            <a:prstGeom prst="rect">
              <a:avLst/>
            </a:prstGeom>
            <a:noFill/>
          </p:spPr>
          <p:txBody>
            <a:bodyPr wrap="square" rtlCol="0">
              <a:spAutoFit/>
            </a:bodyPr>
            <a:lstStyle/>
            <a:p>
              <a:pPr algn="ctr"/>
              <a:r>
                <a:rPr lang="en-US" dirty="0"/>
                <a:t>Yes</a:t>
              </a:r>
              <a:endParaRPr lang="en-IN" dirty="0"/>
            </a:p>
          </p:txBody>
        </p:sp>
        <p:cxnSp>
          <p:nvCxnSpPr>
            <p:cNvPr id="65" name="Straight Connector 64">
              <a:extLst>
                <a:ext uri="{FF2B5EF4-FFF2-40B4-BE49-F238E27FC236}">
                  <a16:creationId xmlns:a16="http://schemas.microsoft.com/office/drawing/2014/main" id="{C2CF6892-43DA-4AB9-AA3C-75C670C237AE}"/>
                </a:ext>
              </a:extLst>
            </p:cNvPr>
            <p:cNvCxnSpPr>
              <a:cxnSpLocks/>
              <a:stCxn id="28" idx="2"/>
            </p:cNvCxnSpPr>
            <p:nvPr/>
          </p:nvCxnSpPr>
          <p:spPr>
            <a:xfrm flipH="1">
              <a:off x="6398257" y="3744733"/>
              <a:ext cx="9528" cy="643170"/>
            </a:xfrm>
            <a:prstGeom prst="line">
              <a:avLst/>
            </a:prstGeom>
            <a:ln w="254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1973E829-57A4-471C-849D-F6DEC25313F6}"/>
                </a:ext>
              </a:extLst>
            </p:cNvPr>
            <p:cNvCxnSpPr>
              <a:cxnSpLocks/>
            </p:cNvCxnSpPr>
            <p:nvPr/>
          </p:nvCxnSpPr>
          <p:spPr>
            <a:xfrm>
              <a:off x="2333371" y="4387903"/>
              <a:ext cx="7674226" cy="0"/>
            </a:xfrm>
            <a:prstGeom prst="line">
              <a:avLst/>
            </a:prstGeom>
            <a:ln w="25400"/>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1A3C48EF-D573-4811-8C9D-48F5A478F2F2}"/>
                </a:ext>
              </a:extLst>
            </p:cNvPr>
            <p:cNvSpPr txBox="1"/>
            <p:nvPr/>
          </p:nvSpPr>
          <p:spPr>
            <a:xfrm>
              <a:off x="7791831" y="4048747"/>
              <a:ext cx="587607" cy="369332"/>
            </a:xfrm>
            <a:prstGeom prst="rect">
              <a:avLst/>
            </a:prstGeom>
            <a:noFill/>
          </p:spPr>
          <p:txBody>
            <a:bodyPr wrap="square" rtlCol="0">
              <a:spAutoFit/>
            </a:bodyPr>
            <a:lstStyle/>
            <a:p>
              <a:pPr algn="ctr"/>
              <a:r>
                <a:rPr lang="en-US" dirty="0"/>
                <a:t>No</a:t>
              </a:r>
              <a:endParaRPr lang="en-IN" dirty="0"/>
            </a:p>
          </p:txBody>
        </p:sp>
      </p:grpSp>
    </p:spTree>
    <p:extLst>
      <p:ext uri="{BB962C8B-B14F-4D97-AF65-F5344CB8AC3E}">
        <p14:creationId xmlns:p14="http://schemas.microsoft.com/office/powerpoint/2010/main" val="175659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4400" dirty="0">
              <a:solidFill>
                <a:schemeClr val="accent1"/>
              </a:solidFill>
            </a:endParaRPr>
          </a:p>
          <a:p>
            <a:pPr defTabSz="932563">
              <a:defRPr/>
            </a:pPr>
            <a:r>
              <a:rPr lang="en-IN" sz="3200" dirty="0">
                <a:solidFill>
                  <a:schemeClr val="accent1"/>
                </a:solidFill>
              </a:rPr>
              <a:t>Azure Video Indexer is a cloud application built on Azure Media Analytics, Azure Search, Cognitive Services (such as the Face API, Microsoft Translator, the Computer Vision API, and Custom Speech Service). It enables you to extract the insights from your videos using Video Indexer</a:t>
            </a:r>
            <a:endParaRPr lang="en-US" sz="32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75444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573089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42529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5355312"/>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Fining out moments from a Video where a particular person talking particular keywords. Such searches are required for news agencies, educational institutions , broad-casters and entertainment content owners</a:t>
            </a:r>
          </a:p>
          <a:p>
            <a:pPr lvl="1">
              <a:buFont typeface="Arial" panose="020B0604020202020204" pitchFamily="34" charset="0"/>
              <a:buChar char="•"/>
            </a:pPr>
            <a:r>
              <a:rPr lang="en-US" b="0" i="0" dirty="0">
                <a:solidFill>
                  <a:srgbClr val="000000"/>
                </a:solidFill>
                <a:effectLst/>
                <a:latin typeface="Segoe UI" panose="020B0502040204020203" pitchFamily="34" charset="0"/>
              </a:rPr>
              <a:t>For </a:t>
            </a:r>
            <a:r>
              <a:rPr lang="en-US" dirty="0">
                <a:solidFill>
                  <a:srgbClr val="000000"/>
                </a:solidFill>
                <a:latin typeface="Segoe UI" panose="020B0502040204020203" pitchFamily="34" charset="0"/>
              </a:rPr>
              <a:t>example creating “Highlights” video from match recording video</a:t>
            </a:r>
          </a:p>
          <a:p>
            <a:pPr lvl="1">
              <a:buFont typeface="Arial" panose="020B0604020202020204" pitchFamily="34" charset="0"/>
              <a:buChar char="•"/>
            </a:pPr>
            <a:r>
              <a:rPr lang="en-US" b="0" i="0" dirty="0">
                <a:solidFill>
                  <a:srgbClr val="000000"/>
                </a:solidFill>
                <a:effectLst/>
                <a:latin typeface="Segoe UI" panose="020B0502040204020203" pitchFamily="34" charset="0"/>
              </a:rPr>
              <a:t>Creating “Trailer Ad Videos” </a:t>
            </a:r>
            <a:endParaRPr lang="en-US" dirty="0">
              <a:solidFill>
                <a:srgbClr val="000000"/>
              </a:solidFill>
              <a:latin typeface="Segoe UI" panose="020B0502040204020203" pitchFamily="34" charset="0"/>
            </a:endParaRPr>
          </a:p>
          <a:p>
            <a:pPr lvl="1">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Monetization – Video Indexer can help improve the value of videos. As an example, industries that rely on ad revenue (for example, news media, social media, etc.), can deliver more relevant ads by using the extracted insights as additional signals to the ad server (presenting a sports shoe ad is more relevant in the middle of a football match vs. a swimming competition)</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User engagement – Video insights can be used to improve user engagement by positioning the relevant video moments to users. As an example, consider an educational video that explains spheres for the first 30 minutes and pyramids in the next 30 minutes. A student reading about pyramids would benefit more if the video is positioned starting from the 30-minute marker.</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450413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172732" y="40370"/>
            <a:ext cx="11889564" cy="917575"/>
          </a:xfrm>
        </p:spPr>
        <p:txBody>
          <a:bodyPr>
            <a:normAutofit/>
          </a:bodyPr>
          <a:lstStyle/>
          <a:p>
            <a:r>
              <a:rPr lang="en-US" dirty="0"/>
              <a:t>Our Global Workshops Delivered So Far…</a:t>
            </a:r>
          </a:p>
        </p:txBody>
      </p:sp>
      <p:grpSp>
        <p:nvGrpSpPr>
          <p:cNvPr id="15" name="组合 1">
            <a:extLst>
              <a:ext uri="{FF2B5EF4-FFF2-40B4-BE49-F238E27FC236}">
                <a16:creationId xmlns:a16="http://schemas.microsoft.com/office/drawing/2014/main" id="{98F30BEF-7C17-4DE1-89B8-C713B482EB36}"/>
              </a:ext>
            </a:extLst>
          </p:cNvPr>
          <p:cNvGrpSpPr/>
          <p:nvPr/>
        </p:nvGrpSpPr>
        <p:grpSpPr>
          <a:xfrm>
            <a:off x="232944" y="935648"/>
            <a:ext cx="11428768" cy="5464516"/>
            <a:chOff x="353859" y="1297704"/>
            <a:chExt cx="8551451" cy="4845942"/>
          </a:xfrm>
        </p:grpSpPr>
        <p:grpSp>
          <p:nvGrpSpPr>
            <p:cNvPr id="16" name="组合 415">
              <a:extLst>
                <a:ext uri="{FF2B5EF4-FFF2-40B4-BE49-F238E27FC236}">
                  <a16:creationId xmlns:a16="http://schemas.microsoft.com/office/drawing/2014/main" id="{CC269A78-E442-4B70-B494-2EEBAE797BBC}"/>
                </a:ext>
              </a:extLst>
            </p:cNvPr>
            <p:cNvGrpSpPr/>
            <p:nvPr/>
          </p:nvGrpSpPr>
          <p:grpSpPr>
            <a:xfrm>
              <a:off x="1343006" y="1935183"/>
              <a:ext cx="6488112" cy="4208463"/>
              <a:chOff x="1214414" y="1863743"/>
              <a:chExt cx="6488112" cy="4208463"/>
            </a:xfrm>
          </p:grpSpPr>
          <p:sp>
            <p:nvSpPr>
              <p:cNvPr id="58" name="Freeform 3">
                <a:extLst>
                  <a:ext uri="{FF2B5EF4-FFF2-40B4-BE49-F238E27FC236}">
                    <a16:creationId xmlns:a16="http://schemas.microsoft.com/office/drawing/2014/main" id="{62572F14-DB9D-4478-9431-8BED8653AEA0}"/>
                  </a:ext>
                </a:extLst>
              </p:cNvPr>
              <p:cNvSpPr>
                <a:spLocks/>
              </p:cNvSpPr>
              <p:nvPr/>
            </p:nvSpPr>
            <p:spPr bwMode="auto">
              <a:xfrm>
                <a:off x="3956026" y="4557731"/>
                <a:ext cx="101600" cy="84137"/>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59" name="Group 6">
                <a:extLst>
                  <a:ext uri="{FF2B5EF4-FFF2-40B4-BE49-F238E27FC236}">
                    <a16:creationId xmlns:a16="http://schemas.microsoft.com/office/drawing/2014/main" id="{0255198B-42A3-4BA8-B823-69A0B97362FF}"/>
                  </a:ext>
                </a:extLst>
              </p:cNvPr>
              <p:cNvGrpSpPr>
                <a:grpSpLocks noChangeAspect="1"/>
              </p:cNvGrpSpPr>
              <p:nvPr/>
            </p:nvGrpSpPr>
            <p:grpSpPr bwMode="auto">
              <a:xfrm>
                <a:off x="6505551" y="5008580"/>
                <a:ext cx="65088" cy="26985"/>
                <a:chOff x="2271" y="8155"/>
                <a:chExt cx="22863" cy="9728"/>
              </a:xfrm>
            </p:grpSpPr>
            <p:sp>
              <p:nvSpPr>
                <p:cNvPr id="347" name="Freeform 7">
                  <a:extLst>
                    <a:ext uri="{FF2B5EF4-FFF2-40B4-BE49-F238E27FC236}">
                      <a16:creationId xmlns:a16="http://schemas.microsoft.com/office/drawing/2014/main" id="{7A6D6925-124D-4F6B-A61B-B81F6F65670D}"/>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8" name="Freeform 8">
                  <a:extLst>
                    <a:ext uri="{FF2B5EF4-FFF2-40B4-BE49-F238E27FC236}">
                      <a16:creationId xmlns:a16="http://schemas.microsoft.com/office/drawing/2014/main" id="{0E86B4D3-0647-4BDF-81F0-AEE175B909F9}"/>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9" name="Freeform 9">
                  <a:extLst>
                    <a:ext uri="{FF2B5EF4-FFF2-40B4-BE49-F238E27FC236}">
                      <a16:creationId xmlns:a16="http://schemas.microsoft.com/office/drawing/2014/main" id="{5D39042C-E058-4B1C-BAE0-9B7724E08626}"/>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60" name="Freeform 65">
                <a:extLst>
                  <a:ext uri="{FF2B5EF4-FFF2-40B4-BE49-F238E27FC236}">
                    <a16:creationId xmlns:a16="http://schemas.microsoft.com/office/drawing/2014/main" id="{F8D6492F-92C7-4878-8BD1-6B686EAC3932}"/>
                  </a:ext>
                </a:extLst>
              </p:cNvPr>
              <p:cNvSpPr>
                <a:spLocks noChangeAspect="1"/>
              </p:cNvSpPr>
              <p:nvPr/>
            </p:nvSpPr>
            <p:spPr bwMode="auto">
              <a:xfrm>
                <a:off x="6500789" y="5024456"/>
                <a:ext cx="26987" cy="26987"/>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1" name="Freeform 4">
                <a:extLst>
                  <a:ext uri="{FF2B5EF4-FFF2-40B4-BE49-F238E27FC236}">
                    <a16:creationId xmlns:a16="http://schemas.microsoft.com/office/drawing/2014/main" id="{D5B84F92-D49D-4DD3-BFD1-B72FA41317A3}"/>
                  </a:ext>
                </a:extLst>
              </p:cNvPr>
              <p:cNvSpPr>
                <a:spLocks/>
              </p:cNvSpPr>
              <p:nvPr/>
            </p:nvSpPr>
            <p:spPr bwMode="auto">
              <a:xfrm>
                <a:off x="5597501" y="3714768"/>
                <a:ext cx="1111250" cy="77470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2" name="Freeform 5">
                <a:extLst>
                  <a:ext uri="{FF2B5EF4-FFF2-40B4-BE49-F238E27FC236}">
                    <a16:creationId xmlns:a16="http://schemas.microsoft.com/office/drawing/2014/main" id="{66786D9C-2FE5-43EB-B58E-0A536FD460B2}"/>
                  </a:ext>
                </a:extLst>
              </p:cNvPr>
              <p:cNvSpPr>
                <a:spLocks/>
              </p:cNvSpPr>
              <p:nvPr/>
            </p:nvSpPr>
            <p:spPr bwMode="auto">
              <a:xfrm>
                <a:off x="4759301" y="2552718"/>
                <a:ext cx="2943225" cy="1495425"/>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3" name="Freeform 6">
                <a:extLst>
                  <a:ext uri="{FF2B5EF4-FFF2-40B4-BE49-F238E27FC236}">
                    <a16:creationId xmlns:a16="http://schemas.microsoft.com/office/drawing/2014/main" id="{276D98BE-2F14-4E1C-8310-40CC271B4767}"/>
                  </a:ext>
                </a:extLst>
              </p:cNvPr>
              <p:cNvSpPr>
                <a:spLocks/>
              </p:cNvSpPr>
              <p:nvPr/>
            </p:nvSpPr>
            <p:spPr bwMode="auto">
              <a:xfrm>
                <a:off x="5108551" y="3659206"/>
                <a:ext cx="733425" cy="393700"/>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4" name="Freeform 7">
                <a:extLst>
                  <a:ext uri="{FF2B5EF4-FFF2-40B4-BE49-F238E27FC236}">
                    <a16:creationId xmlns:a16="http://schemas.microsoft.com/office/drawing/2014/main" id="{0D242256-AEA1-4D13-A7C8-35EF33E28E24}"/>
                  </a:ext>
                </a:extLst>
              </p:cNvPr>
              <p:cNvSpPr>
                <a:spLocks/>
              </p:cNvSpPr>
              <p:nvPr/>
            </p:nvSpPr>
            <p:spPr bwMode="auto">
              <a:xfrm>
                <a:off x="6237264" y="4794268"/>
                <a:ext cx="180975" cy="153988"/>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5" name="Freeform 8">
                <a:extLst>
                  <a:ext uri="{FF2B5EF4-FFF2-40B4-BE49-F238E27FC236}">
                    <a16:creationId xmlns:a16="http://schemas.microsoft.com/office/drawing/2014/main" id="{9473C6AB-9BD3-4E86-B076-2D72D6A99A6D}"/>
                  </a:ext>
                </a:extLst>
              </p:cNvPr>
              <p:cNvSpPr>
                <a:spLocks/>
              </p:cNvSpPr>
              <p:nvPr/>
            </p:nvSpPr>
            <p:spPr bwMode="auto">
              <a:xfrm>
                <a:off x="5502251" y="4233881"/>
                <a:ext cx="522288" cy="482600"/>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6" name="Freeform 9">
                <a:extLst>
                  <a:ext uri="{FF2B5EF4-FFF2-40B4-BE49-F238E27FC236}">
                    <a16:creationId xmlns:a16="http://schemas.microsoft.com/office/drawing/2014/main" id="{B410B69E-56A4-44EE-9D21-3A2C4051281F}"/>
                  </a:ext>
                </a:extLst>
              </p:cNvPr>
              <p:cNvSpPr>
                <a:spLocks/>
              </p:cNvSpPr>
              <p:nvPr/>
            </p:nvSpPr>
            <p:spPr bwMode="auto">
              <a:xfrm>
                <a:off x="5859439" y="4370406"/>
                <a:ext cx="92075" cy="107950"/>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7" name="Freeform 10">
                <a:extLst>
                  <a:ext uri="{FF2B5EF4-FFF2-40B4-BE49-F238E27FC236}">
                    <a16:creationId xmlns:a16="http://schemas.microsoft.com/office/drawing/2014/main" id="{260D1E70-6747-4F94-8C5D-BDFAEA994611}"/>
                  </a:ext>
                </a:extLst>
              </p:cNvPr>
              <p:cNvSpPr>
                <a:spLocks/>
              </p:cNvSpPr>
              <p:nvPr/>
            </p:nvSpPr>
            <p:spPr bwMode="auto">
              <a:xfrm>
                <a:off x="5941989" y="4329131"/>
                <a:ext cx="147637" cy="344487"/>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8" name="Freeform 11">
                <a:extLst>
                  <a:ext uri="{FF2B5EF4-FFF2-40B4-BE49-F238E27FC236}">
                    <a16:creationId xmlns:a16="http://schemas.microsoft.com/office/drawing/2014/main" id="{D424C8C7-3A09-46D0-8826-653C0BB07F71}"/>
                  </a:ext>
                </a:extLst>
              </p:cNvPr>
              <p:cNvSpPr>
                <a:spLocks/>
              </p:cNvSpPr>
              <p:nvPr/>
            </p:nvSpPr>
            <p:spPr bwMode="auto">
              <a:xfrm>
                <a:off x="4891064" y="4251343"/>
                <a:ext cx="381000" cy="304800"/>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9" name="Freeform 12">
                <a:extLst>
                  <a:ext uri="{FF2B5EF4-FFF2-40B4-BE49-F238E27FC236}">
                    <a16:creationId xmlns:a16="http://schemas.microsoft.com/office/drawing/2014/main" id="{B334298A-0D69-4FEE-8035-B7D9B5A45B36}"/>
                  </a:ext>
                </a:extLst>
              </p:cNvPr>
              <p:cNvSpPr>
                <a:spLocks/>
              </p:cNvSpPr>
              <p:nvPr/>
            </p:nvSpPr>
            <p:spPr bwMode="auto">
              <a:xfrm>
                <a:off x="5037114" y="4514868"/>
                <a:ext cx="187325" cy="122238"/>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0" name="Freeform 14">
                <a:extLst>
                  <a:ext uri="{FF2B5EF4-FFF2-40B4-BE49-F238E27FC236}">
                    <a16:creationId xmlns:a16="http://schemas.microsoft.com/office/drawing/2014/main" id="{28B71AD1-DC82-4BD3-BB8B-5DFCAC3551C7}"/>
                  </a:ext>
                </a:extLst>
              </p:cNvPr>
              <p:cNvSpPr>
                <a:spLocks/>
              </p:cNvSpPr>
              <p:nvPr/>
            </p:nvSpPr>
            <p:spPr bwMode="auto">
              <a:xfrm>
                <a:off x="5203801" y="4379931"/>
                <a:ext cx="82550" cy="61912"/>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1" name="Freeform 15">
                <a:extLst>
                  <a:ext uri="{FF2B5EF4-FFF2-40B4-BE49-F238E27FC236}">
                    <a16:creationId xmlns:a16="http://schemas.microsoft.com/office/drawing/2014/main" id="{535D680C-A783-41DA-A638-EAACBA0DAC6D}"/>
                  </a:ext>
                </a:extLst>
              </p:cNvPr>
              <p:cNvSpPr>
                <a:spLocks/>
              </p:cNvSpPr>
              <p:nvPr/>
            </p:nvSpPr>
            <p:spPr bwMode="auto">
              <a:xfrm>
                <a:off x="5705451" y="4694256"/>
                <a:ext cx="50800" cy="77787"/>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2" name="Freeform 16">
                <a:extLst>
                  <a:ext uri="{FF2B5EF4-FFF2-40B4-BE49-F238E27FC236}">
                    <a16:creationId xmlns:a16="http://schemas.microsoft.com/office/drawing/2014/main" id="{D8F2DC0A-D341-4C34-B930-982FCBE2236E}"/>
                  </a:ext>
                </a:extLst>
              </p:cNvPr>
              <p:cNvSpPr>
                <a:spLocks/>
              </p:cNvSpPr>
              <p:nvPr/>
            </p:nvSpPr>
            <p:spPr bwMode="auto">
              <a:xfrm>
                <a:off x="6229326" y="4494231"/>
                <a:ext cx="44450" cy="34925"/>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3" name="Freeform 17">
                <a:extLst>
                  <a:ext uri="{FF2B5EF4-FFF2-40B4-BE49-F238E27FC236}">
                    <a16:creationId xmlns:a16="http://schemas.microsoft.com/office/drawing/2014/main" id="{5F4BB7EA-4B6D-40D5-8E0F-21C18F4B125A}"/>
                  </a:ext>
                </a:extLst>
              </p:cNvPr>
              <p:cNvSpPr>
                <a:spLocks/>
              </p:cNvSpPr>
              <p:nvPr/>
            </p:nvSpPr>
            <p:spPr bwMode="auto">
              <a:xfrm>
                <a:off x="6437289" y="4394218"/>
                <a:ext cx="34925" cy="66675"/>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4" name="Freeform 18">
                <a:extLst>
                  <a:ext uri="{FF2B5EF4-FFF2-40B4-BE49-F238E27FC236}">
                    <a16:creationId xmlns:a16="http://schemas.microsoft.com/office/drawing/2014/main" id="{CDC6BFA6-D487-4D1F-8AC7-E2C5B24A8421}"/>
                  </a:ext>
                </a:extLst>
              </p:cNvPr>
              <p:cNvSpPr>
                <a:spLocks/>
              </p:cNvSpPr>
              <p:nvPr/>
            </p:nvSpPr>
            <p:spPr bwMode="auto">
              <a:xfrm>
                <a:off x="6630964" y="4856181"/>
                <a:ext cx="173037" cy="157162"/>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5" name="Freeform 19">
                <a:extLst>
                  <a:ext uri="{FF2B5EF4-FFF2-40B4-BE49-F238E27FC236}">
                    <a16:creationId xmlns:a16="http://schemas.microsoft.com/office/drawing/2014/main" id="{EBF0FDF5-75B5-4049-B81E-369E9199685A}"/>
                  </a:ext>
                </a:extLst>
              </p:cNvPr>
              <p:cNvSpPr>
                <a:spLocks/>
              </p:cNvSpPr>
              <p:nvPr/>
            </p:nvSpPr>
            <p:spPr bwMode="auto">
              <a:xfrm>
                <a:off x="6804001" y="4899043"/>
                <a:ext cx="180975" cy="152400"/>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6" name="Freeform 20">
                <a:extLst>
                  <a:ext uri="{FF2B5EF4-FFF2-40B4-BE49-F238E27FC236}">
                    <a16:creationId xmlns:a16="http://schemas.microsoft.com/office/drawing/2014/main" id="{7FB320E2-5D99-4B6E-BDFC-317E741EA014}"/>
                  </a:ext>
                </a:extLst>
              </p:cNvPr>
              <p:cNvSpPr>
                <a:spLocks/>
              </p:cNvSpPr>
              <p:nvPr/>
            </p:nvSpPr>
            <p:spPr bwMode="auto">
              <a:xfrm>
                <a:off x="5991201" y="4764106"/>
                <a:ext cx="204788" cy="203200"/>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accent2">
                  <a:lumMod val="7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7" name="Freeform 21">
                <a:extLst>
                  <a:ext uri="{FF2B5EF4-FFF2-40B4-BE49-F238E27FC236}">
                    <a16:creationId xmlns:a16="http://schemas.microsoft.com/office/drawing/2014/main" id="{6BFB6DD3-AE80-42AE-A97A-B4FE5ACF5030}"/>
                  </a:ext>
                </a:extLst>
              </p:cNvPr>
              <p:cNvSpPr>
                <a:spLocks/>
              </p:cNvSpPr>
              <p:nvPr/>
            </p:nvSpPr>
            <p:spPr bwMode="auto">
              <a:xfrm>
                <a:off x="6080101" y="4751406"/>
                <a:ext cx="76200" cy="93662"/>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rgbClr val="00B05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8" name="Freeform 22">
                <a:extLst>
                  <a:ext uri="{FF2B5EF4-FFF2-40B4-BE49-F238E27FC236}">
                    <a16:creationId xmlns:a16="http://schemas.microsoft.com/office/drawing/2014/main" id="{EFD8A86D-BB02-4ED1-999E-D65964672DA0}"/>
                  </a:ext>
                </a:extLst>
              </p:cNvPr>
              <p:cNvSpPr>
                <a:spLocks/>
              </p:cNvSpPr>
              <p:nvPr/>
            </p:nvSpPr>
            <p:spPr bwMode="auto">
              <a:xfrm>
                <a:off x="6173764" y="4968893"/>
                <a:ext cx="168275" cy="55563"/>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9" name="Freeform 23">
                <a:extLst>
                  <a:ext uri="{FF2B5EF4-FFF2-40B4-BE49-F238E27FC236}">
                    <a16:creationId xmlns:a16="http://schemas.microsoft.com/office/drawing/2014/main" id="{7BB8C938-1830-45F0-843C-4710737D107A}"/>
                  </a:ext>
                </a:extLst>
              </p:cNvPr>
              <p:cNvSpPr>
                <a:spLocks/>
              </p:cNvSpPr>
              <p:nvPr/>
            </p:nvSpPr>
            <p:spPr bwMode="auto">
              <a:xfrm>
                <a:off x="6116614" y="4429143"/>
                <a:ext cx="131762" cy="280988"/>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0" name="Freeform 24">
                <a:extLst>
                  <a:ext uri="{FF2B5EF4-FFF2-40B4-BE49-F238E27FC236}">
                    <a16:creationId xmlns:a16="http://schemas.microsoft.com/office/drawing/2014/main" id="{AFBC7CA4-811F-40A2-9F08-D6CD9FFEE77F}"/>
                  </a:ext>
                </a:extLst>
              </p:cNvPr>
              <p:cNvSpPr>
                <a:spLocks/>
              </p:cNvSpPr>
              <p:nvPr/>
            </p:nvSpPr>
            <p:spPr bwMode="auto">
              <a:xfrm>
                <a:off x="6030889" y="4494231"/>
                <a:ext cx="146050" cy="276225"/>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1" name="Freeform 25">
                <a:extLst>
                  <a:ext uri="{FF2B5EF4-FFF2-40B4-BE49-F238E27FC236}">
                    <a16:creationId xmlns:a16="http://schemas.microsoft.com/office/drawing/2014/main" id="{4C0BCDC8-DAE8-4CF7-B9B8-888B718DF0B4}"/>
                  </a:ext>
                </a:extLst>
              </p:cNvPr>
              <p:cNvSpPr>
                <a:spLocks/>
              </p:cNvSpPr>
              <p:nvPr/>
            </p:nvSpPr>
            <p:spPr bwMode="auto">
              <a:xfrm>
                <a:off x="6073751" y="4446606"/>
                <a:ext cx="138113" cy="161925"/>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2" name="Freeform 26">
                <a:extLst>
                  <a:ext uri="{FF2B5EF4-FFF2-40B4-BE49-F238E27FC236}">
                    <a16:creationId xmlns:a16="http://schemas.microsoft.com/office/drawing/2014/main" id="{AEE1C0CA-BDB2-4502-B043-0569F72BE12A}"/>
                  </a:ext>
                </a:extLst>
              </p:cNvPr>
              <p:cNvSpPr>
                <a:spLocks/>
              </p:cNvSpPr>
              <p:nvPr/>
            </p:nvSpPr>
            <p:spPr bwMode="auto">
              <a:xfrm>
                <a:off x="6118201" y="4594243"/>
                <a:ext cx="96838" cy="82550"/>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3" name="Freeform 27">
                <a:extLst>
                  <a:ext uri="{FF2B5EF4-FFF2-40B4-BE49-F238E27FC236}">
                    <a16:creationId xmlns:a16="http://schemas.microsoft.com/office/drawing/2014/main" id="{1D390414-8BBE-452A-9CCA-B5C854CAE3C8}"/>
                  </a:ext>
                </a:extLst>
              </p:cNvPr>
              <p:cNvSpPr>
                <a:spLocks/>
              </p:cNvSpPr>
              <p:nvPr/>
            </p:nvSpPr>
            <p:spPr bwMode="auto">
              <a:xfrm>
                <a:off x="6251551" y="4746643"/>
                <a:ext cx="174625" cy="119063"/>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4" name="Freeform 28">
                <a:extLst>
                  <a:ext uri="{FF2B5EF4-FFF2-40B4-BE49-F238E27FC236}">
                    <a16:creationId xmlns:a16="http://schemas.microsoft.com/office/drawing/2014/main" id="{DDCC40D4-5F8F-4102-B52D-4DC3C8B2FBB6}"/>
                  </a:ext>
                </a:extLst>
              </p:cNvPr>
              <p:cNvSpPr>
                <a:spLocks/>
              </p:cNvSpPr>
              <p:nvPr/>
            </p:nvSpPr>
            <p:spPr bwMode="auto">
              <a:xfrm>
                <a:off x="6413476" y="4841893"/>
                <a:ext cx="115888" cy="13652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5" name="Freeform 29">
                <a:extLst>
                  <a:ext uri="{FF2B5EF4-FFF2-40B4-BE49-F238E27FC236}">
                    <a16:creationId xmlns:a16="http://schemas.microsoft.com/office/drawing/2014/main" id="{5F9DBB19-123D-4377-B997-6AB4526C8EAF}"/>
                  </a:ext>
                </a:extLst>
              </p:cNvPr>
              <p:cNvSpPr>
                <a:spLocks/>
              </p:cNvSpPr>
              <p:nvPr/>
            </p:nvSpPr>
            <p:spPr bwMode="auto">
              <a:xfrm>
                <a:off x="6418239" y="5032393"/>
                <a:ext cx="33337" cy="19050"/>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6" name="Freeform 30">
                <a:extLst>
                  <a:ext uri="{FF2B5EF4-FFF2-40B4-BE49-F238E27FC236}">
                    <a16:creationId xmlns:a16="http://schemas.microsoft.com/office/drawing/2014/main" id="{3D4508B3-043C-4A11-A024-F99466E2FD9B}"/>
                  </a:ext>
                </a:extLst>
              </p:cNvPr>
              <p:cNvSpPr>
                <a:spLocks/>
              </p:cNvSpPr>
              <p:nvPr/>
            </p:nvSpPr>
            <p:spPr bwMode="auto">
              <a:xfrm>
                <a:off x="6376964" y="5011756"/>
                <a:ext cx="41275" cy="19050"/>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7" name="Freeform 31">
                <a:extLst>
                  <a:ext uri="{FF2B5EF4-FFF2-40B4-BE49-F238E27FC236}">
                    <a16:creationId xmlns:a16="http://schemas.microsoft.com/office/drawing/2014/main" id="{31D5095C-1463-4359-B373-E9BCA82F4186}"/>
                  </a:ext>
                </a:extLst>
              </p:cNvPr>
              <p:cNvSpPr>
                <a:spLocks/>
              </p:cNvSpPr>
              <p:nvPr/>
            </p:nvSpPr>
            <p:spPr bwMode="auto">
              <a:xfrm>
                <a:off x="6432526" y="5010168"/>
                <a:ext cx="42863" cy="17463"/>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8" name="Freeform 32">
                <a:extLst>
                  <a:ext uri="{FF2B5EF4-FFF2-40B4-BE49-F238E27FC236}">
                    <a16:creationId xmlns:a16="http://schemas.microsoft.com/office/drawing/2014/main" id="{965EC450-7C35-4C2C-B1D0-ACF240E9F123}"/>
                  </a:ext>
                </a:extLst>
              </p:cNvPr>
              <p:cNvSpPr>
                <a:spLocks/>
              </p:cNvSpPr>
              <p:nvPr/>
            </p:nvSpPr>
            <p:spPr bwMode="auto">
              <a:xfrm>
                <a:off x="6427764" y="4524393"/>
                <a:ext cx="52387" cy="125413"/>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9" name="Freeform 33">
                <a:extLst>
                  <a:ext uri="{FF2B5EF4-FFF2-40B4-BE49-F238E27FC236}">
                    <a16:creationId xmlns:a16="http://schemas.microsoft.com/office/drawing/2014/main" id="{D111E1BB-816A-4CD0-84FA-6DA71A6C9DDE}"/>
                  </a:ext>
                </a:extLst>
              </p:cNvPr>
              <p:cNvSpPr>
                <a:spLocks/>
              </p:cNvSpPr>
              <p:nvPr/>
            </p:nvSpPr>
            <p:spPr bwMode="auto">
              <a:xfrm>
                <a:off x="6470626" y="4699018"/>
                <a:ext cx="79375" cy="69850"/>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0" name="Freeform 34">
                <a:extLst>
                  <a:ext uri="{FF2B5EF4-FFF2-40B4-BE49-F238E27FC236}">
                    <a16:creationId xmlns:a16="http://schemas.microsoft.com/office/drawing/2014/main" id="{803D4C79-9127-4E51-AE59-E25165DAD22C}"/>
                  </a:ext>
                </a:extLst>
              </p:cNvPr>
              <p:cNvSpPr>
                <a:spLocks/>
              </p:cNvSpPr>
              <p:nvPr/>
            </p:nvSpPr>
            <p:spPr bwMode="auto">
              <a:xfrm>
                <a:off x="6469039" y="4660918"/>
                <a:ext cx="28575" cy="4603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1" name="Freeform 35">
                <a:extLst>
                  <a:ext uri="{FF2B5EF4-FFF2-40B4-BE49-F238E27FC236}">
                    <a16:creationId xmlns:a16="http://schemas.microsoft.com/office/drawing/2014/main" id="{510FFDCD-B7CE-4426-BACD-2DD34953348B}"/>
                  </a:ext>
                </a:extLst>
              </p:cNvPr>
              <p:cNvSpPr>
                <a:spLocks/>
              </p:cNvSpPr>
              <p:nvPr/>
            </p:nvSpPr>
            <p:spPr bwMode="auto">
              <a:xfrm>
                <a:off x="6515076" y="4640281"/>
                <a:ext cx="20638" cy="30162"/>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2" name="Freeform 36">
                <a:extLst>
                  <a:ext uri="{FF2B5EF4-FFF2-40B4-BE49-F238E27FC236}">
                    <a16:creationId xmlns:a16="http://schemas.microsoft.com/office/drawing/2014/main" id="{1852CAEC-6D0E-4CEA-8A21-E516FCDB40F6}"/>
                  </a:ext>
                </a:extLst>
              </p:cNvPr>
              <p:cNvSpPr>
                <a:spLocks/>
              </p:cNvSpPr>
              <p:nvPr/>
            </p:nvSpPr>
            <p:spPr bwMode="auto">
              <a:xfrm>
                <a:off x="6381726" y="4678381"/>
                <a:ext cx="50800" cy="53975"/>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3" name="Freeform 37">
                <a:extLst>
                  <a:ext uri="{FF2B5EF4-FFF2-40B4-BE49-F238E27FC236}">
                    <a16:creationId xmlns:a16="http://schemas.microsoft.com/office/drawing/2014/main" id="{5E9DD22F-3701-4D91-9AAE-2CFB7A27F678}"/>
                  </a:ext>
                </a:extLst>
              </p:cNvPr>
              <p:cNvSpPr>
                <a:spLocks/>
              </p:cNvSpPr>
              <p:nvPr/>
            </p:nvSpPr>
            <p:spPr bwMode="auto">
              <a:xfrm>
                <a:off x="6470626" y="4610118"/>
                <a:ext cx="36513" cy="31750"/>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4" name="Freeform 38">
                <a:extLst>
                  <a:ext uri="{FF2B5EF4-FFF2-40B4-BE49-F238E27FC236}">
                    <a16:creationId xmlns:a16="http://schemas.microsoft.com/office/drawing/2014/main" id="{F2833B88-6C6E-4220-9FE5-7654752A6447}"/>
                  </a:ext>
                </a:extLst>
              </p:cNvPr>
              <p:cNvSpPr>
                <a:spLocks/>
              </p:cNvSpPr>
              <p:nvPr/>
            </p:nvSpPr>
            <p:spPr bwMode="auto">
              <a:xfrm>
                <a:off x="6935764" y="4949843"/>
                <a:ext cx="69850" cy="41275"/>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5" name="Freeform 39">
                <a:extLst>
                  <a:ext uri="{FF2B5EF4-FFF2-40B4-BE49-F238E27FC236}">
                    <a16:creationId xmlns:a16="http://schemas.microsoft.com/office/drawing/2014/main" id="{9B7593DC-5A93-4D49-A394-DD873D52253B}"/>
                  </a:ext>
                </a:extLst>
              </p:cNvPr>
              <p:cNvSpPr>
                <a:spLocks/>
              </p:cNvSpPr>
              <p:nvPr/>
            </p:nvSpPr>
            <p:spPr bwMode="auto">
              <a:xfrm>
                <a:off x="6302351" y="5038743"/>
                <a:ext cx="733425" cy="59213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rgbClr val="FFFF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6" name="Freeform 40">
                <a:extLst>
                  <a:ext uri="{FF2B5EF4-FFF2-40B4-BE49-F238E27FC236}">
                    <a16:creationId xmlns:a16="http://schemas.microsoft.com/office/drawing/2014/main" id="{5A3CEC49-B947-44B0-BF48-829EC616A5F5}"/>
                  </a:ext>
                </a:extLst>
              </p:cNvPr>
              <p:cNvSpPr>
                <a:spLocks/>
              </p:cNvSpPr>
              <p:nvPr/>
            </p:nvSpPr>
            <p:spPr bwMode="auto">
              <a:xfrm>
                <a:off x="6881789" y="5668981"/>
                <a:ext cx="73025" cy="71437"/>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7" name="Freeform 41">
                <a:extLst>
                  <a:ext uri="{FF2B5EF4-FFF2-40B4-BE49-F238E27FC236}">
                    <a16:creationId xmlns:a16="http://schemas.microsoft.com/office/drawing/2014/main" id="{1BF45DCA-6000-4795-84CC-30141C2262AE}"/>
                  </a:ext>
                </a:extLst>
              </p:cNvPr>
              <p:cNvSpPr>
                <a:spLocks/>
              </p:cNvSpPr>
              <p:nvPr/>
            </p:nvSpPr>
            <p:spPr bwMode="auto">
              <a:xfrm>
                <a:off x="7272314" y="5668981"/>
                <a:ext cx="147637" cy="157162"/>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8" name="Freeform 44">
                <a:extLst>
                  <a:ext uri="{FF2B5EF4-FFF2-40B4-BE49-F238E27FC236}">
                    <a16:creationId xmlns:a16="http://schemas.microsoft.com/office/drawing/2014/main" id="{44422019-ABC8-440B-8D2D-26AA503BB428}"/>
                  </a:ext>
                </a:extLst>
              </p:cNvPr>
              <p:cNvSpPr>
                <a:spLocks/>
              </p:cNvSpPr>
              <p:nvPr/>
            </p:nvSpPr>
            <p:spPr bwMode="auto">
              <a:xfrm>
                <a:off x="6146776" y="4845068"/>
                <a:ext cx="17463" cy="11113"/>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9" name="Freeform 46">
                <a:extLst>
                  <a:ext uri="{FF2B5EF4-FFF2-40B4-BE49-F238E27FC236}">
                    <a16:creationId xmlns:a16="http://schemas.microsoft.com/office/drawing/2014/main" id="{EEFB8FC4-77F2-4CB3-B546-774898E485D4}"/>
                  </a:ext>
                </a:extLst>
              </p:cNvPr>
              <p:cNvSpPr>
                <a:spLocks/>
              </p:cNvSpPr>
              <p:nvPr/>
            </p:nvSpPr>
            <p:spPr bwMode="auto">
              <a:xfrm>
                <a:off x="4925989" y="4537093"/>
                <a:ext cx="114300" cy="103188"/>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0" name="Freeform 47">
                <a:extLst>
                  <a:ext uri="{FF2B5EF4-FFF2-40B4-BE49-F238E27FC236}">
                    <a16:creationId xmlns:a16="http://schemas.microsoft.com/office/drawing/2014/main" id="{69988B22-F128-4064-A28B-965FD6FE2F05}"/>
                  </a:ext>
                </a:extLst>
              </p:cNvPr>
              <p:cNvSpPr>
                <a:spLocks/>
              </p:cNvSpPr>
              <p:nvPr/>
            </p:nvSpPr>
            <p:spPr bwMode="auto">
              <a:xfrm>
                <a:off x="4429101" y="4233881"/>
                <a:ext cx="292100" cy="268287"/>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1" name="Freeform 48">
                <a:extLst>
                  <a:ext uri="{FF2B5EF4-FFF2-40B4-BE49-F238E27FC236}">
                    <a16:creationId xmlns:a16="http://schemas.microsoft.com/office/drawing/2014/main" id="{532B78C9-21A6-4B8A-AF14-E88B9714945D}"/>
                  </a:ext>
                </a:extLst>
              </p:cNvPr>
              <p:cNvSpPr>
                <a:spLocks/>
              </p:cNvSpPr>
              <p:nvPr/>
            </p:nvSpPr>
            <p:spPr bwMode="auto">
              <a:xfrm>
                <a:off x="4108426" y="4143393"/>
                <a:ext cx="374650" cy="371475"/>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2" name="Freeform 49">
                <a:extLst>
                  <a:ext uri="{FF2B5EF4-FFF2-40B4-BE49-F238E27FC236}">
                    <a16:creationId xmlns:a16="http://schemas.microsoft.com/office/drawing/2014/main" id="{CD585EAD-8430-45AD-BE22-342FF10A84B6}"/>
                  </a:ext>
                </a:extLst>
              </p:cNvPr>
              <p:cNvSpPr>
                <a:spLocks/>
              </p:cNvSpPr>
              <p:nvPr/>
            </p:nvSpPr>
            <p:spPr bwMode="auto">
              <a:xfrm>
                <a:off x="4038576" y="4175143"/>
                <a:ext cx="204788" cy="169863"/>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3" name="Freeform 50">
                <a:extLst>
                  <a:ext uri="{FF2B5EF4-FFF2-40B4-BE49-F238E27FC236}">
                    <a16:creationId xmlns:a16="http://schemas.microsoft.com/office/drawing/2014/main" id="{76A627F9-88F6-4CD2-A3E3-2FC455EDD786}"/>
                  </a:ext>
                </a:extLst>
              </p:cNvPr>
              <p:cNvSpPr>
                <a:spLocks/>
              </p:cNvSpPr>
              <p:nvPr/>
            </p:nvSpPr>
            <p:spPr bwMode="auto">
              <a:xfrm>
                <a:off x="4270351" y="4429143"/>
                <a:ext cx="287338" cy="223838"/>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4" name="Freeform 52">
                <a:extLst>
                  <a:ext uri="{FF2B5EF4-FFF2-40B4-BE49-F238E27FC236}">
                    <a16:creationId xmlns:a16="http://schemas.microsoft.com/office/drawing/2014/main" id="{B5EBB4A0-EA73-49DE-B194-85D9B5963583}"/>
                  </a:ext>
                </a:extLst>
              </p:cNvPr>
              <p:cNvSpPr>
                <a:spLocks/>
              </p:cNvSpPr>
              <p:nvPr/>
            </p:nvSpPr>
            <p:spPr bwMode="auto">
              <a:xfrm>
                <a:off x="4710089" y="4262456"/>
                <a:ext cx="217487" cy="198437"/>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5" name="Freeform 53">
                <a:extLst>
                  <a:ext uri="{FF2B5EF4-FFF2-40B4-BE49-F238E27FC236}">
                    <a16:creationId xmlns:a16="http://schemas.microsoft.com/office/drawing/2014/main" id="{744E3BAA-0B59-4876-835F-4D897016982B}"/>
                  </a:ext>
                </a:extLst>
              </p:cNvPr>
              <p:cNvSpPr>
                <a:spLocks/>
              </p:cNvSpPr>
              <p:nvPr/>
            </p:nvSpPr>
            <p:spPr bwMode="auto">
              <a:xfrm>
                <a:off x="4510064" y="4429143"/>
                <a:ext cx="188912" cy="301625"/>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6" name="Freeform 54">
                <a:extLst>
                  <a:ext uri="{FF2B5EF4-FFF2-40B4-BE49-F238E27FC236}">
                    <a16:creationId xmlns:a16="http://schemas.microsoft.com/office/drawing/2014/main" id="{17F4B26A-0879-4E34-A61A-136AFFEAE5EE}"/>
                  </a:ext>
                </a:extLst>
              </p:cNvPr>
              <p:cNvSpPr>
                <a:spLocks/>
              </p:cNvSpPr>
              <p:nvPr/>
            </p:nvSpPr>
            <p:spPr bwMode="auto">
              <a:xfrm>
                <a:off x="4406876" y="4141806"/>
                <a:ext cx="73025" cy="149225"/>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7" name="Freeform 55">
                <a:extLst>
                  <a:ext uri="{FF2B5EF4-FFF2-40B4-BE49-F238E27FC236}">
                    <a16:creationId xmlns:a16="http://schemas.microsoft.com/office/drawing/2014/main" id="{1B4C0903-E3CB-41DD-8505-71729749C50B}"/>
                  </a:ext>
                </a:extLst>
              </p:cNvPr>
              <p:cNvSpPr>
                <a:spLocks/>
              </p:cNvSpPr>
              <p:nvPr/>
            </p:nvSpPr>
            <p:spPr bwMode="auto">
              <a:xfrm>
                <a:off x="4852964" y="4597418"/>
                <a:ext cx="274637" cy="200025"/>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8" name="Freeform 56">
                <a:extLst>
                  <a:ext uri="{FF2B5EF4-FFF2-40B4-BE49-F238E27FC236}">
                    <a16:creationId xmlns:a16="http://schemas.microsoft.com/office/drawing/2014/main" id="{FD676EFE-5444-4D54-A0F6-D0F67F2E6453}"/>
                  </a:ext>
                </a:extLst>
              </p:cNvPr>
              <p:cNvSpPr>
                <a:spLocks/>
              </p:cNvSpPr>
              <p:nvPr/>
            </p:nvSpPr>
            <p:spPr bwMode="auto">
              <a:xfrm>
                <a:off x="5008539" y="4632343"/>
                <a:ext cx="188912" cy="252413"/>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9" name="Freeform 57">
                <a:extLst>
                  <a:ext uri="{FF2B5EF4-FFF2-40B4-BE49-F238E27FC236}">
                    <a16:creationId xmlns:a16="http://schemas.microsoft.com/office/drawing/2014/main" id="{79989D1A-71A1-4DFB-A23E-C59329DCD977}"/>
                  </a:ext>
                </a:extLst>
              </p:cNvPr>
              <p:cNvSpPr>
                <a:spLocks/>
              </p:cNvSpPr>
              <p:nvPr/>
            </p:nvSpPr>
            <p:spPr bwMode="auto">
              <a:xfrm>
                <a:off x="3965551" y="4343418"/>
                <a:ext cx="144463" cy="100013"/>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0" name="Freeform 59">
                <a:extLst>
                  <a:ext uri="{FF2B5EF4-FFF2-40B4-BE49-F238E27FC236}">
                    <a16:creationId xmlns:a16="http://schemas.microsoft.com/office/drawing/2014/main" id="{D8E6FD1E-0FF3-4BB2-85C1-4B188E0CF1BA}"/>
                  </a:ext>
                </a:extLst>
              </p:cNvPr>
              <p:cNvSpPr>
                <a:spLocks/>
              </p:cNvSpPr>
              <p:nvPr/>
            </p:nvSpPr>
            <p:spPr bwMode="auto">
              <a:xfrm>
                <a:off x="5043464" y="5084781"/>
                <a:ext cx="131762" cy="268287"/>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1" name="Freeform 60">
                <a:extLst>
                  <a:ext uri="{FF2B5EF4-FFF2-40B4-BE49-F238E27FC236}">
                    <a16:creationId xmlns:a16="http://schemas.microsoft.com/office/drawing/2014/main" id="{CB0DD4B1-4E27-4F72-9781-1119236E9814}"/>
                  </a:ext>
                </a:extLst>
              </p:cNvPr>
              <p:cNvSpPr>
                <a:spLocks/>
              </p:cNvSpPr>
              <p:nvPr/>
            </p:nvSpPr>
            <p:spPr bwMode="auto">
              <a:xfrm>
                <a:off x="4165576" y="4594243"/>
                <a:ext cx="150813" cy="98425"/>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2" name="Freeform 65">
                <a:extLst>
                  <a:ext uri="{FF2B5EF4-FFF2-40B4-BE49-F238E27FC236}">
                    <a16:creationId xmlns:a16="http://schemas.microsoft.com/office/drawing/2014/main" id="{BC86362F-C9EF-426D-8DCA-C30A1F733B51}"/>
                  </a:ext>
                </a:extLst>
              </p:cNvPr>
              <p:cNvSpPr>
                <a:spLocks/>
              </p:cNvSpPr>
              <p:nvPr/>
            </p:nvSpPr>
            <p:spPr bwMode="auto">
              <a:xfrm>
                <a:off x="5024414" y="4632343"/>
                <a:ext cx="25400" cy="34925"/>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3" name="Freeform 66">
                <a:extLst>
                  <a:ext uri="{FF2B5EF4-FFF2-40B4-BE49-F238E27FC236}">
                    <a16:creationId xmlns:a16="http://schemas.microsoft.com/office/drawing/2014/main" id="{AFB43CFB-EA70-4973-B5A5-3EFACDD81E85}"/>
                  </a:ext>
                </a:extLst>
              </p:cNvPr>
              <p:cNvSpPr>
                <a:spLocks/>
              </p:cNvSpPr>
              <p:nvPr/>
            </p:nvSpPr>
            <p:spPr bwMode="auto">
              <a:xfrm>
                <a:off x="4873601" y="4776806"/>
                <a:ext cx="152400" cy="158750"/>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4" name="Freeform 67">
                <a:extLst>
                  <a:ext uri="{FF2B5EF4-FFF2-40B4-BE49-F238E27FC236}">
                    <a16:creationId xmlns:a16="http://schemas.microsoft.com/office/drawing/2014/main" id="{6221CE2F-B6E9-4C6F-8EB4-322A38DC63B6}"/>
                  </a:ext>
                </a:extLst>
              </p:cNvPr>
              <p:cNvSpPr>
                <a:spLocks/>
              </p:cNvSpPr>
              <p:nvPr/>
            </p:nvSpPr>
            <p:spPr bwMode="auto">
              <a:xfrm>
                <a:off x="4803751" y="4789506"/>
                <a:ext cx="103188" cy="109537"/>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5" name="Freeform 68">
                <a:extLst>
                  <a:ext uri="{FF2B5EF4-FFF2-40B4-BE49-F238E27FC236}">
                    <a16:creationId xmlns:a16="http://schemas.microsoft.com/office/drawing/2014/main" id="{693A1ACD-BBE6-459D-8A73-8B7A00F12A1F}"/>
                  </a:ext>
                </a:extLst>
              </p:cNvPr>
              <p:cNvSpPr>
                <a:spLocks/>
              </p:cNvSpPr>
              <p:nvPr/>
            </p:nvSpPr>
            <p:spPr bwMode="auto">
              <a:xfrm>
                <a:off x="4795814" y="4867293"/>
                <a:ext cx="201612" cy="206375"/>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6" name="Freeform 69">
                <a:extLst>
                  <a:ext uri="{FF2B5EF4-FFF2-40B4-BE49-F238E27FC236}">
                    <a16:creationId xmlns:a16="http://schemas.microsoft.com/office/drawing/2014/main" id="{626C2F0A-212F-41EF-BD03-D06F0022275A}"/>
                  </a:ext>
                </a:extLst>
              </p:cNvPr>
              <p:cNvSpPr>
                <a:spLocks/>
              </p:cNvSpPr>
              <p:nvPr/>
            </p:nvSpPr>
            <p:spPr bwMode="auto">
              <a:xfrm>
                <a:off x="4859314" y="5043506"/>
                <a:ext cx="57150" cy="127000"/>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7" name="Freeform 70">
                <a:extLst>
                  <a:ext uri="{FF2B5EF4-FFF2-40B4-BE49-F238E27FC236}">
                    <a16:creationId xmlns:a16="http://schemas.microsoft.com/office/drawing/2014/main" id="{792A50E2-FF98-4704-8885-E1BE2E89E686}"/>
                  </a:ext>
                </a:extLst>
              </p:cNvPr>
              <p:cNvSpPr>
                <a:spLocks/>
              </p:cNvSpPr>
              <p:nvPr/>
            </p:nvSpPr>
            <p:spPr bwMode="auto">
              <a:xfrm>
                <a:off x="4805339" y="5053031"/>
                <a:ext cx="204787" cy="314325"/>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8" name="Freeform 71">
                <a:extLst>
                  <a:ext uri="{FF2B5EF4-FFF2-40B4-BE49-F238E27FC236}">
                    <a16:creationId xmlns:a16="http://schemas.microsoft.com/office/drawing/2014/main" id="{0DA6F9B8-235D-4732-9F87-A03969C72A39}"/>
                  </a:ext>
                </a:extLst>
              </p:cNvPr>
              <p:cNvSpPr>
                <a:spLocks/>
              </p:cNvSpPr>
              <p:nvPr/>
            </p:nvSpPr>
            <p:spPr bwMode="auto">
              <a:xfrm>
                <a:off x="4621189" y="5187968"/>
                <a:ext cx="173037" cy="179388"/>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9" name="Freeform 72">
                <a:extLst>
                  <a:ext uri="{FF2B5EF4-FFF2-40B4-BE49-F238E27FC236}">
                    <a16:creationId xmlns:a16="http://schemas.microsoft.com/office/drawing/2014/main" id="{41E5C75E-E981-4583-918B-0AF97B5794E7}"/>
                  </a:ext>
                </a:extLst>
              </p:cNvPr>
              <p:cNvSpPr>
                <a:spLocks/>
              </p:cNvSpPr>
              <p:nvPr/>
            </p:nvSpPr>
            <p:spPr bwMode="auto">
              <a:xfrm>
                <a:off x="4564039" y="5276868"/>
                <a:ext cx="296862" cy="254000"/>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0" name="Freeform 73">
                <a:extLst>
                  <a:ext uri="{FF2B5EF4-FFF2-40B4-BE49-F238E27FC236}">
                    <a16:creationId xmlns:a16="http://schemas.microsoft.com/office/drawing/2014/main" id="{7049774C-4CB5-42DC-BF87-A9F9173834E4}"/>
                  </a:ext>
                </a:extLst>
              </p:cNvPr>
              <p:cNvSpPr>
                <a:spLocks/>
              </p:cNvSpPr>
              <p:nvPr/>
            </p:nvSpPr>
            <p:spPr bwMode="auto">
              <a:xfrm rot="21537619">
                <a:off x="4756126" y="5405456"/>
                <a:ext cx="42863" cy="41275"/>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1" name="Freeform 74">
                <a:extLst>
                  <a:ext uri="{FF2B5EF4-FFF2-40B4-BE49-F238E27FC236}">
                    <a16:creationId xmlns:a16="http://schemas.microsoft.com/office/drawing/2014/main" id="{64CE8F2D-C879-47C8-A573-7B0DEA22B1A6}"/>
                  </a:ext>
                </a:extLst>
              </p:cNvPr>
              <p:cNvSpPr>
                <a:spLocks/>
              </p:cNvSpPr>
              <p:nvPr/>
            </p:nvSpPr>
            <p:spPr bwMode="auto">
              <a:xfrm>
                <a:off x="4316389" y="4616468"/>
                <a:ext cx="214312" cy="171450"/>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2" name="Freeform 75">
                <a:extLst>
                  <a:ext uri="{FF2B5EF4-FFF2-40B4-BE49-F238E27FC236}">
                    <a16:creationId xmlns:a16="http://schemas.microsoft.com/office/drawing/2014/main" id="{995EF094-6ED2-48E1-B3B2-5AFDA9323956}"/>
                  </a:ext>
                </a:extLst>
              </p:cNvPr>
              <p:cNvSpPr>
                <a:spLocks/>
              </p:cNvSpPr>
              <p:nvPr/>
            </p:nvSpPr>
            <p:spPr bwMode="auto">
              <a:xfrm>
                <a:off x="4421164" y="4619643"/>
                <a:ext cx="136525" cy="214313"/>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3" name="Freeform 76">
                <a:extLst>
                  <a:ext uri="{FF2B5EF4-FFF2-40B4-BE49-F238E27FC236}">
                    <a16:creationId xmlns:a16="http://schemas.microsoft.com/office/drawing/2014/main" id="{8AA65369-5FDA-452C-B52B-57916B20894B}"/>
                  </a:ext>
                </a:extLst>
              </p:cNvPr>
              <p:cNvSpPr>
                <a:spLocks/>
              </p:cNvSpPr>
              <p:nvPr/>
            </p:nvSpPr>
            <p:spPr bwMode="auto">
              <a:xfrm>
                <a:off x="4111601" y="4672031"/>
                <a:ext cx="104775" cy="114300"/>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4" name="Freeform 77">
                <a:extLst>
                  <a:ext uri="{FF2B5EF4-FFF2-40B4-BE49-F238E27FC236}">
                    <a16:creationId xmlns:a16="http://schemas.microsoft.com/office/drawing/2014/main" id="{B6AA084B-428C-47D3-B4E8-BA62FC19684A}"/>
                  </a:ext>
                </a:extLst>
              </p:cNvPr>
              <p:cNvSpPr>
                <a:spLocks/>
              </p:cNvSpPr>
              <p:nvPr/>
            </p:nvSpPr>
            <p:spPr bwMode="auto">
              <a:xfrm>
                <a:off x="4281464" y="4640281"/>
                <a:ext cx="55562" cy="112712"/>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5" name="Freeform 78">
                <a:extLst>
                  <a:ext uri="{FF2B5EF4-FFF2-40B4-BE49-F238E27FC236}">
                    <a16:creationId xmlns:a16="http://schemas.microsoft.com/office/drawing/2014/main" id="{F5D87F26-C8AD-488B-A50D-AF293238A764}"/>
                  </a:ext>
                </a:extLst>
              </p:cNvPr>
              <p:cNvSpPr>
                <a:spLocks/>
              </p:cNvSpPr>
              <p:nvPr/>
            </p:nvSpPr>
            <p:spPr bwMode="auto">
              <a:xfrm>
                <a:off x="4529114" y="4662506"/>
                <a:ext cx="230187" cy="161925"/>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6" name="Freeform 79">
                <a:extLst>
                  <a:ext uri="{FF2B5EF4-FFF2-40B4-BE49-F238E27FC236}">
                    <a16:creationId xmlns:a16="http://schemas.microsoft.com/office/drawing/2014/main" id="{DC5962B9-D0F1-4D9A-96D8-62910EE56C20}"/>
                  </a:ext>
                </a:extLst>
              </p:cNvPr>
              <p:cNvSpPr>
                <a:spLocks/>
              </p:cNvSpPr>
              <p:nvPr/>
            </p:nvSpPr>
            <p:spPr bwMode="auto">
              <a:xfrm>
                <a:off x="4471964" y="4975243"/>
                <a:ext cx="228600" cy="217488"/>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7" name="Freeform 80">
                <a:extLst>
                  <a:ext uri="{FF2B5EF4-FFF2-40B4-BE49-F238E27FC236}">
                    <a16:creationId xmlns:a16="http://schemas.microsoft.com/office/drawing/2014/main" id="{84559AA3-99B8-40EA-8659-D6CAD5032925}"/>
                  </a:ext>
                </a:extLst>
              </p:cNvPr>
              <p:cNvSpPr>
                <a:spLocks/>
              </p:cNvSpPr>
              <p:nvPr/>
            </p:nvSpPr>
            <p:spPr bwMode="auto">
              <a:xfrm>
                <a:off x="4471964" y="5170506"/>
                <a:ext cx="168275" cy="239712"/>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8" name="Freeform 81">
                <a:extLst>
                  <a:ext uri="{FF2B5EF4-FFF2-40B4-BE49-F238E27FC236}">
                    <a16:creationId xmlns:a16="http://schemas.microsoft.com/office/drawing/2014/main" id="{642EF519-A9E6-463D-B55C-9B149575BE25}"/>
                  </a:ext>
                </a:extLst>
              </p:cNvPr>
              <p:cNvSpPr>
                <a:spLocks/>
              </p:cNvSpPr>
              <p:nvPr/>
            </p:nvSpPr>
            <p:spPr bwMode="auto">
              <a:xfrm>
                <a:off x="4471964" y="4805381"/>
                <a:ext cx="128587" cy="155575"/>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9" name="Freeform 82">
                <a:extLst>
                  <a:ext uri="{FF2B5EF4-FFF2-40B4-BE49-F238E27FC236}">
                    <a16:creationId xmlns:a16="http://schemas.microsoft.com/office/drawing/2014/main" id="{FBBE61D6-FD96-4081-A0E8-C4A5436769D6}"/>
                  </a:ext>
                </a:extLst>
              </p:cNvPr>
              <p:cNvSpPr>
                <a:spLocks/>
              </p:cNvSpPr>
              <p:nvPr/>
            </p:nvSpPr>
            <p:spPr bwMode="auto">
              <a:xfrm>
                <a:off x="4427514" y="4824431"/>
                <a:ext cx="98425" cy="109537"/>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0" name="Freeform 84">
                <a:extLst>
                  <a:ext uri="{FF2B5EF4-FFF2-40B4-BE49-F238E27FC236}">
                    <a16:creationId xmlns:a16="http://schemas.microsoft.com/office/drawing/2014/main" id="{D8235ED6-56BF-467C-B25A-2E3660D1B556}"/>
                  </a:ext>
                </a:extLst>
              </p:cNvPr>
              <p:cNvSpPr>
                <a:spLocks/>
              </p:cNvSpPr>
              <p:nvPr/>
            </p:nvSpPr>
            <p:spPr bwMode="auto">
              <a:xfrm>
                <a:off x="4205264" y="4665681"/>
                <a:ext cx="77787" cy="114300"/>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1" name="Freeform 85">
                <a:extLst>
                  <a:ext uri="{FF2B5EF4-FFF2-40B4-BE49-F238E27FC236}">
                    <a16:creationId xmlns:a16="http://schemas.microsoft.com/office/drawing/2014/main" id="{3FA94C8F-8E0D-40B7-A5AA-AD976B477BE9}"/>
                  </a:ext>
                </a:extLst>
              </p:cNvPr>
              <p:cNvSpPr>
                <a:spLocks/>
              </p:cNvSpPr>
              <p:nvPr/>
            </p:nvSpPr>
            <p:spPr bwMode="auto">
              <a:xfrm>
                <a:off x="4270351" y="4667268"/>
                <a:ext cx="26988" cy="96838"/>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2" name="Freeform 86">
                <a:extLst>
                  <a:ext uri="{FF2B5EF4-FFF2-40B4-BE49-F238E27FC236}">
                    <a16:creationId xmlns:a16="http://schemas.microsoft.com/office/drawing/2014/main" id="{D7BE51A0-3AB2-4D53-BF5F-E40EA0A5C930}"/>
                  </a:ext>
                </a:extLst>
              </p:cNvPr>
              <p:cNvSpPr>
                <a:spLocks/>
              </p:cNvSpPr>
              <p:nvPr/>
            </p:nvSpPr>
            <p:spPr bwMode="auto">
              <a:xfrm>
                <a:off x="4056039" y="4710131"/>
                <a:ext cx="71437" cy="77787"/>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3" name="Freeform 87">
                <a:extLst>
                  <a:ext uri="{FF2B5EF4-FFF2-40B4-BE49-F238E27FC236}">
                    <a16:creationId xmlns:a16="http://schemas.microsoft.com/office/drawing/2014/main" id="{6ED12A80-FAB6-49FE-8A3B-6AA271055596}"/>
                  </a:ext>
                </a:extLst>
              </p:cNvPr>
              <p:cNvSpPr>
                <a:spLocks/>
              </p:cNvSpPr>
              <p:nvPr/>
            </p:nvSpPr>
            <p:spPr bwMode="auto">
              <a:xfrm>
                <a:off x="4022701" y="4679968"/>
                <a:ext cx="52388" cy="61913"/>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4" name="Freeform 88">
                <a:extLst>
                  <a:ext uri="{FF2B5EF4-FFF2-40B4-BE49-F238E27FC236}">
                    <a16:creationId xmlns:a16="http://schemas.microsoft.com/office/drawing/2014/main" id="{6C67E343-72DF-4BAF-B02F-0E81F8DC21AE}"/>
                  </a:ext>
                </a:extLst>
              </p:cNvPr>
              <p:cNvSpPr>
                <a:spLocks/>
              </p:cNvSpPr>
              <p:nvPr/>
            </p:nvSpPr>
            <p:spPr bwMode="auto">
              <a:xfrm>
                <a:off x="4492601" y="4770456"/>
                <a:ext cx="334963" cy="338137"/>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5" name="Freeform 89">
                <a:extLst>
                  <a:ext uri="{FF2B5EF4-FFF2-40B4-BE49-F238E27FC236}">
                    <a16:creationId xmlns:a16="http://schemas.microsoft.com/office/drawing/2014/main" id="{BFA8AB63-688B-48E8-9573-68796058F72D}"/>
                  </a:ext>
                </a:extLst>
              </p:cNvPr>
              <p:cNvSpPr>
                <a:spLocks/>
              </p:cNvSpPr>
              <p:nvPr/>
            </p:nvSpPr>
            <p:spPr bwMode="auto">
              <a:xfrm rot="21537619">
                <a:off x="4779939" y="4865706"/>
                <a:ext cx="34925" cy="30162"/>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6" name="Freeform 90">
                <a:extLst>
                  <a:ext uri="{FF2B5EF4-FFF2-40B4-BE49-F238E27FC236}">
                    <a16:creationId xmlns:a16="http://schemas.microsoft.com/office/drawing/2014/main" id="{CC29800A-0534-47B7-A5AF-5A278E5FC3A9}"/>
                  </a:ext>
                </a:extLst>
              </p:cNvPr>
              <p:cNvSpPr>
                <a:spLocks/>
              </p:cNvSpPr>
              <p:nvPr/>
            </p:nvSpPr>
            <p:spPr bwMode="auto">
              <a:xfrm>
                <a:off x="4779939" y="4889518"/>
                <a:ext cx="36512" cy="38100"/>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7" name="Freeform 91">
                <a:extLst>
                  <a:ext uri="{FF2B5EF4-FFF2-40B4-BE49-F238E27FC236}">
                    <a16:creationId xmlns:a16="http://schemas.microsoft.com/office/drawing/2014/main" id="{E424111C-3CB1-4598-AE7F-89FE2C9152E8}"/>
                  </a:ext>
                </a:extLst>
              </p:cNvPr>
              <p:cNvSpPr>
                <a:spLocks/>
              </p:cNvSpPr>
              <p:nvPr/>
            </p:nvSpPr>
            <p:spPr bwMode="auto">
              <a:xfrm>
                <a:off x="4664051" y="5010168"/>
                <a:ext cx="212725" cy="18415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8" name="Freeform 92">
                <a:extLst>
                  <a:ext uri="{FF2B5EF4-FFF2-40B4-BE49-F238E27FC236}">
                    <a16:creationId xmlns:a16="http://schemas.microsoft.com/office/drawing/2014/main" id="{21CC9B0B-0CCA-409D-8171-0C8074D5A3E4}"/>
                  </a:ext>
                </a:extLst>
              </p:cNvPr>
              <p:cNvSpPr>
                <a:spLocks/>
              </p:cNvSpPr>
              <p:nvPr/>
            </p:nvSpPr>
            <p:spPr bwMode="auto">
              <a:xfrm>
                <a:off x="4714851" y="5148281"/>
                <a:ext cx="155575" cy="142875"/>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9" name="Freeform 93">
                <a:extLst>
                  <a:ext uri="{FF2B5EF4-FFF2-40B4-BE49-F238E27FC236}">
                    <a16:creationId xmlns:a16="http://schemas.microsoft.com/office/drawing/2014/main" id="{DD131F9D-1C05-4C14-BD00-8984CC607636}"/>
                  </a:ext>
                </a:extLst>
              </p:cNvPr>
              <p:cNvSpPr>
                <a:spLocks/>
              </p:cNvSpPr>
              <p:nvPr/>
            </p:nvSpPr>
            <p:spPr bwMode="auto">
              <a:xfrm>
                <a:off x="4825976" y="5338781"/>
                <a:ext cx="25400" cy="41275"/>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0" name="Freeform 94">
                <a:extLst>
                  <a:ext uri="{FF2B5EF4-FFF2-40B4-BE49-F238E27FC236}">
                    <a16:creationId xmlns:a16="http://schemas.microsoft.com/office/drawing/2014/main" id="{812B67D6-A156-4074-9BF0-4882E13F657E}"/>
                  </a:ext>
                </a:extLst>
              </p:cNvPr>
              <p:cNvSpPr>
                <a:spLocks/>
              </p:cNvSpPr>
              <p:nvPr/>
            </p:nvSpPr>
            <p:spPr bwMode="auto">
              <a:xfrm>
                <a:off x="6827814" y="3679843"/>
                <a:ext cx="52387" cy="242888"/>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1" name="Freeform 95">
                <a:extLst>
                  <a:ext uri="{FF2B5EF4-FFF2-40B4-BE49-F238E27FC236}">
                    <a16:creationId xmlns:a16="http://schemas.microsoft.com/office/drawing/2014/main" id="{441EBBD9-5EDE-4EA3-A5FA-90139B9F0492}"/>
                  </a:ext>
                </a:extLst>
              </p:cNvPr>
              <p:cNvSpPr>
                <a:spLocks/>
              </p:cNvSpPr>
              <p:nvPr/>
            </p:nvSpPr>
            <p:spPr bwMode="auto">
              <a:xfrm>
                <a:off x="6507139" y="3998931"/>
                <a:ext cx="114300" cy="131762"/>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2" name="Freeform 96">
                <a:extLst>
                  <a:ext uri="{FF2B5EF4-FFF2-40B4-BE49-F238E27FC236}">
                    <a16:creationId xmlns:a16="http://schemas.microsoft.com/office/drawing/2014/main" id="{1CEDE9A7-CF8A-432F-AB00-3BA0ED9B2EA3}"/>
                  </a:ext>
                </a:extLst>
              </p:cNvPr>
              <p:cNvSpPr>
                <a:spLocks/>
              </p:cNvSpPr>
              <p:nvPr/>
            </p:nvSpPr>
            <p:spPr bwMode="auto">
              <a:xfrm>
                <a:off x="6542064" y="4114818"/>
                <a:ext cx="65087" cy="98425"/>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3" name="Freeform 97">
                <a:extLst>
                  <a:ext uri="{FF2B5EF4-FFF2-40B4-BE49-F238E27FC236}">
                    <a16:creationId xmlns:a16="http://schemas.microsoft.com/office/drawing/2014/main" id="{F8EAA0DC-BA6C-48E7-8076-27BEA7F4CCA9}"/>
                  </a:ext>
                </a:extLst>
              </p:cNvPr>
              <p:cNvSpPr>
                <a:spLocks/>
              </p:cNvSpPr>
              <p:nvPr/>
            </p:nvSpPr>
            <p:spPr bwMode="auto">
              <a:xfrm>
                <a:off x="6643664" y="3935431"/>
                <a:ext cx="254000" cy="285750"/>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4" name="Freeform 98">
                <a:extLst>
                  <a:ext uri="{FF2B5EF4-FFF2-40B4-BE49-F238E27FC236}">
                    <a16:creationId xmlns:a16="http://schemas.microsoft.com/office/drawing/2014/main" id="{ED8E7B0F-1EA1-497D-A060-8030499E374B}"/>
                  </a:ext>
                </a:extLst>
              </p:cNvPr>
              <p:cNvSpPr>
                <a:spLocks/>
              </p:cNvSpPr>
              <p:nvPr/>
            </p:nvSpPr>
            <p:spPr bwMode="auto">
              <a:xfrm>
                <a:off x="6607151" y="4211656"/>
                <a:ext cx="38100" cy="58737"/>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5" name="Freeform 99">
                <a:extLst>
                  <a:ext uri="{FF2B5EF4-FFF2-40B4-BE49-F238E27FC236}">
                    <a16:creationId xmlns:a16="http://schemas.microsoft.com/office/drawing/2014/main" id="{27580167-5921-4764-B2B5-C78540EE75B8}"/>
                  </a:ext>
                </a:extLst>
              </p:cNvPr>
              <p:cNvSpPr>
                <a:spLocks/>
              </p:cNvSpPr>
              <p:nvPr/>
            </p:nvSpPr>
            <p:spPr bwMode="auto">
              <a:xfrm>
                <a:off x="6659539" y="4205306"/>
                <a:ext cx="41275" cy="36512"/>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6" name="Freeform 100">
                <a:extLst>
                  <a:ext uri="{FF2B5EF4-FFF2-40B4-BE49-F238E27FC236}">
                    <a16:creationId xmlns:a16="http://schemas.microsoft.com/office/drawing/2014/main" id="{F95091D0-BC27-483E-A452-80544C31512A}"/>
                  </a:ext>
                </a:extLst>
              </p:cNvPr>
              <p:cNvSpPr>
                <a:spLocks/>
              </p:cNvSpPr>
              <p:nvPr/>
            </p:nvSpPr>
            <p:spPr bwMode="auto">
              <a:xfrm>
                <a:off x="5176814" y="2613043"/>
                <a:ext cx="341312" cy="428625"/>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7" name="Freeform 101">
                <a:extLst>
                  <a:ext uri="{FF2B5EF4-FFF2-40B4-BE49-F238E27FC236}">
                    <a16:creationId xmlns:a16="http://schemas.microsoft.com/office/drawing/2014/main" id="{7AB7257E-7FA7-4D4E-864B-68D0CBA2CBCE}"/>
                  </a:ext>
                </a:extLst>
              </p:cNvPr>
              <p:cNvSpPr>
                <a:spLocks/>
              </p:cNvSpPr>
              <p:nvPr/>
            </p:nvSpPr>
            <p:spPr bwMode="auto">
              <a:xfrm>
                <a:off x="4649764" y="3060718"/>
                <a:ext cx="184150" cy="442913"/>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8" name="Freeform 102">
                <a:extLst>
                  <a:ext uri="{FF2B5EF4-FFF2-40B4-BE49-F238E27FC236}">
                    <a16:creationId xmlns:a16="http://schemas.microsoft.com/office/drawing/2014/main" id="{FAB61148-1A48-411D-A7C0-E00828281DF7}"/>
                  </a:ext>
                </a:extLst>
              </p:cNvPr>
              <p:cNvSpPr>
                <a:spLocks/>
              </p:cNvSpPr>
              <p:nvPr/>
            </p:nvSpPr>
            <p:spPr bwMode="auto">
              <a:xfrm>
                <a:off x="4465614" y="3101993"/>
                <a:ext cx="244475" cy="561975"/>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9" name="Freeform 103">
                <a:extLst>
                  <a:ext uri="{FF2B5EF4-FFF2-40B4-BE49-F238E27FC236}">
                    <a16:creationId xmlns:a16="http://schemas.microsoft.com/office/drawing/2014/main" id="{94E5454F-62B4-4EAC-81F1-5D0B2BEB4F5B}"/>
                  </a:ext>
                </a:extLst>
              </p:cNvPr>
              <p:cNvSpPr>
                <a:spLocks/>
              </p:cNvSpPr>
              <p:nvPr/>
            </p:nvSpPr>
            <p:spPr bwMode="auto">
              <a:xfrm>
                <a:off x="4354489" y="2997218"/>
                <a:ext cx="471487" cy="568325"/>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0" name="Freeform 104">
                <a:extLst>
                  <a:ext uri="{FF2B5EF4-FFF2-40B4-BE49-F238E27FC236}">
                    <a16:creationId xmlns:a16="http://schemas.microsoft.com/office/drawing/2014/main" id="{1C93B060-7DE1-4D3E-B81F-5A745BA2C929}"/>
                  </a:ext>
                </a:extLst>
              </p:cNvPr>
              <p:cNvSpPr>
                <a:spLocks/>
              </p:cNvSpPr>
              <p:nvPr/>
            </p:nvSpPr>
            <p:spPr bwMode="auto">
              <a:xfrm>
                <a:off x="5841976" y="3760806"/>
                <a:ext cx="590550" cy="27305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1" name="Freeform 105">
                <a:extLst>
                  <a:ext uri="{FF2B5EF4-FFF2-40B4-BE49-F238E27FC236}">
                    <a16:creationId xmlns:a16="http://schemas.microsoft.com/office/drawing/2014/main" id="{AAF82516-8402-402B-AA20-D99E314987F2}"/>
                  </a:ext>
                </a:extLst>
              </p:cNvPr>
              <p:cNvSpPr>
                <a:spLocks noChangeAspect="1"/>
              </p:cNvSpPr>
              <p:nvPr/>
            </p:nvSpPr>
            <p:spPr bwMode="auto">
              <a:xfrm>
                <a:off x="5199039" y="4398981"/>
                <a:ext cx="4762" cy="11112"/>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2" name="Freeform 106">
                <a:extLst>
                  <a:ext uri="{FF2B5EF4-FFF2-40B4-BE49-F238E27FC236}">
                    <a16:creationId xmlns:a16="http://schemas.microsoft.com/office/drawing/2014/main" id="{965E794C-E300-404F-A3DD-DCD7F802A0ED}"/>
                  </a:ext>
                </a:extLst>
              </p:cNvPr>
              <p:cNvSpPr>
                <a:spLocks/>
              </p:cNvSpPr>
              <p:nvPr/>
            </p:nvSpPr>
            <p:spPr bwMode="auto">
              <a:xfrm>
                <a:off x="5378426" y="4137043"/>
                <a:ext cx="249238" cy="285750"/>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3" name="Freeform 107">
                <a:extLst>
                  <a:ext uri="{FF2B5EF4-FFF2-40B4-BE49-F238E27FC236}">
                    <a16:creationId xmlns:a16="http://schemas.microsoft.com/office/drawing/2014/main" id="{11D164D0-550F-45D1-B9C4-B7B07B52EB9F}"/>
                  </a:ext>
                </a:extLst>
              </p:cNvPr>
              <p:cNvSpPr>
                <a:spLocks/>
              </p:cNvSpPr>
              <p:nvPr/>
            </p:nvSpPr>
            <p:spPr bwMode="auto">
              <a:xfrm>
                <a:off x="5589564" y="4138631"/>
                <a:ext cx="112712" cy="112712"/>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4" name="Freeform 108">
                <a:extLst>
                  <a:ext uri="{FF2B5EF4-FFF2-40B4-BE49-F238E27FC236}">
                    <a16:creationId xmlns:a16="http://schemas.microsoft.com/office/drawing/2014/main" id="{9BD62D09-A9FE-45F2-8EC3-881585F237F1}"/>
                  </a:ext>
                </a:extLst>
              </p:cNvPr>
              <p:cNvSpPr>
                <a:spLocks/>
              </p:cNvSpPr>
              <p:nvPr/>
            </p:nvSpPr>
            <p:spPr bwMode="auto">
              <a:xfrm>
                <a:off x="5362551" y="4113231"/>
                <a:ext cx="255588" cy="190500"/>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5" name="Freeform 109">
                <a:extLst>
                  <a:ext uri="{FF2B5EF4-FFF2-40B4-BE49-F238E27FC236}">
                    <a16:creationId xmlns:a16="http://schemas.microsoft.com/office/drawing/2014/main" id="{3C94038B-8420-46F7-B643-1BB0E49ED2F9}"/>
                  </a:ext>
                </a:extLst>
              </p:cNvPr>
              <p:cNvSpPr>
                <a:spLocks/>
              </p:cNvSpPr>
              <p:nvPr/>
            </p:nvSpPr>
            <p:spPr bwMode="auto">
              <a:xfrm>
                <a:off x="5065689" y="4081481"/>
                <a:ext cx="346075" cy="3190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6" name="Freeform 110">
                <a:extLst>
                  <a:ext uri="{FF2B5EF4-FFF2-40B4-BE49-F238E27FC236}">
                    <a16:creationId xmlns:a16="http://schemas.microsoft.com/office/drawing/2014/main" id="{4DDC2160-F150-4E70-81E9-B69597BE5D63}"/>
                  </a:ext>
                </a:extLst>
              </p:cNvPr>
              <p:cNvSpPr>
                <a:spLocks/>
              </p:cNvSpPr>
              <p:nvPr/>
            </p:nvSpPr>
            <p:spPr bwMode="auto">
              <a:xfrm>
                <a:off x="5278414" y="3944956"/>
                <a:ext cx="303212" cy="193675"/>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7" name="Freeform 111">
                <a:extLst>
                  <a:ext uri="{FF2B5EF4-FFF2-40B4-BE49-F238E27FC236}">
                    <a16:creationId xmlns:a16="http://schemas.microsoft.com/office/drawing/2014/main" id="{FF5CDEEA-4294-4EBB-A564-8933409B1095}"/>
                  </a:ext>
                </a:extLst>
              </p:cNvPr>
              <p:cNvSpPr>
                <a:spLocks/>
              </p:cNvSpPr>
              <p:nvPr/>
            </p:nvSpPr>
            <p:spPr bwMode="auto">
              <a:xfrm>
                <a:off x="5524476" y="3995756"/>
                <a:ext cx="188913" cy="96837"/>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8" name="Freeform 112">
                <a:extLst>
                  <a:ext uri="{FF2B5EF4-FFF2-40B4-BE49-F238E27FC236}">
                    <a16:creationId xmlns:a16="http://schemas.microsoft.com/office/drawing/2014/main" id="{9781655F-5A13-4539-AF3C-C65D944D0E44}"/>
                  </a:ext>
                </a:extLst>
              </p:cNvPr>
              <p:cNvSpPr>
                <a:spLocks/>
              </p:cNvSpPr>
              <p:nvPr/>
            </p:nvSpPr>
            <p:spPr bwMode="auto">
              <a:xfrm>
                <a:off x="5486376" y="4054493"/>
                <a:ext cx="131763" cy="93663"/>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9" name="Freeform 113">
                <a:extLst>
                  <a:ext uri="{FF2B5EF4-FFF2-40B4-BE49-F238E27FC236}">
                    <a16:creationId xmlns:a16="http://schemas.microsoft.com/office/drawing/2014/main" id="{9AC084BC-7532-4708-A795-B5DA619D2EF6}"/>
                  </a:ext>
                </a:extLst>
              </p:cNvPr>
              <p:cNvSpPr>
                <a:spLocks/>
              </p:cNvSpPr>
              <p:nvPr/>
            </p:nvSpPr>
            <p:spPr bwMode="auto">
              <a:xfrm>
                <a:off x="5221264" y="4016393"/>
                <a:ext cx="250825" cy="163513"/>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0" name="Freeform 114">
                <a:extLst>
                  <a:ext uri="{FF2B5EF4-FFF2-40B4-BE49-F238E27FC236}">
                    <a16:creationId xmlns:a16="http://schemas.microsoft.com/office/drawing/2014/main" id="{D753151B-B402-4BFA-8E77-9E3EBF3BE535}"/>
                  </a:ext>
                </a:extLst>
              </p:cNvPr>
              <p:cNvSpPr>
                <a:spLocks/>
              </p:cNvSpPr>
              <p:nvPr/>
            </p:nvSpPr>
            <p:spPr bwMode="auto">
              <a:xfrm>
                <a:off x="5713389" y="4287856"/>
                <a:ext cx="149225" cy="84137"/>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1" name="Freeform 115">
                <a:extLst>
                  <a:ext uri="{FF2B5EF4-FFF2-40B4-BE49-F238E27FC236}">
                    <a16:creationId xmlns:a16="http://schemas.microsoft.com/office/drawing/2014/main" id="{55B637E5-6A66-4BC5-A1A0-7FB45260B623}"/>
                  </a:ext>
                </a:extLst>
              </p:cNvPr>
              <p:cNvSpPr>
                <a:spLocks/>
              </p:cNvSpPr>
              <p:nvPr/>
            </p:nvSpPr>
            <p:spPr bwMode="auto">
              <a:xfrm>
                <a:off x="5878489" y="4333893"/>
                <a:ext cx="58737" cy="31750"/>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2" name="Freeform 116">
                <a:extLst>
                  <a:ext uri="{FF2B5EF4-FFF2-40B4-BE49-F238E27FC236}">
                    <a16:creationId xmlns:a16="http://schemas.microsoft.com/office/drawing/2014/main" id="{BD907B9B-794E-400B-8F0C-9536E6437D26}"/>
                  </a:ext>
                </a:extLst>
              </p:cNvPr>
              <p:cNvSpPr>
                <a:spLocks/>
              </p:cNvSpPr>
              <p:nvPr/>
            </p:nvSpPr>
            <p:spPr bwMode="auto">
              <a:xfrm>
                <a:off x="4102076" y="3984643"/>
                <a:ext cx="223838" cy="185738"/>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3" name="Freeform 117">
                <a:extLst>
                  <a:ext uri="{FF2B5EF4-FFF2-40B4-BE49-F238E27FC236}">
                    <a16:creationId xmlns:a16="http://schemas.microsoft.com/office/drawing/2014/main" id="{7236A8F3-03A5-4E5C-9CC6-2A0440AD1FB3}"/>
                  </a:ext>
                </a:extLst>
              </p:cNvPr>
              <p:cNvSpPr>
                <a:spLocks/>
              </p:cNvSpPr>
              <p:nvPr/>
            </p:nvSpPr>
            <p:spPr bwMode="auto">
              <a:xfrm>
                <a:off x="4090964" y="3995756"/>
                <a:ext cx="71437" cy="147637"/>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4" name="Freeform 118">
                <a:extLst>
                  <a:ext uri="{FF2B5EF4-FFF2-40B4-BE49-F238E27FC236}">
                    <a16:creationId xmlns:a16="http://schemas.microsoft.com/office/drawing/2014/main" id="{C095B7B3-2D7B-472B-8A60-A84D05491340}"/>
                  </a:ext>
                </a:extLst>
              </p:cNvPr>
              <p:cNvSpPr>
                <a:spLocks/>
              </p:cNvSpPr>
              <p:nvPr/>
            </p:nvSpPr>
            <p:spPr bwMode="auto">
              <a:xfrm>
                <a:off x="4732314" y="4024331"/>
                <a:ext cx="349250" cy="144462"/>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5" name="Freeform 119">
                <a:extLst>
                  <a:ext uri="{FF2B5EF4-FFF2-40B4-BE49-F238E27FC236}">
                    <a16:creationId xmlns:a16="http://schemas.microsoft.com/office/drawing/2014/main" id="{5524F1E5-44D6-4893-A53A-E1B100A7EA18}"/>
                  </a:ext>
                </a:extLst>
              </p:cNvPr>
              <p:cNvSpPr>
                <a:spLocks/>
              </p:cNvSpPr>
              <p:nvPr/>
            </p:nvSpPr>
            <p:spPr bwMode="auto">
              <a:xfrm>
                <a:off x="4951389" y="4135456"/>
                <a:ext cx="190500" cy="179387"/>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6" name="Freeform 120">
                <a:extLst>
                  <a:ext uri="{FF2B5EF4-FFF2-40B4-BE49-F238E27FC236}">
                    <a16:creationId xmlns:a16="http://schemas.microsoft.com/office/drawing/2014/main" id="{A73F00E5-EFB9-4145-9097-E74CCD83A593}"/>
                  </a:ext>
                </a:extLst>
              </p:cNvPr>
              <p:cNvSpPr>
                <a:spLocks/>
              </p:cNvSpPr>
              <p:nvPr/>
            </p:nvSpPr>
            <p:spPr bwMode="auto">
              <a:xfrm>
                <a:off x="4997426" y="3995756"/>
                <a:ext cx="112713" cy="57150"/>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7" name="Freeform 121">
                <a:extLst>
                  <a:ext uri="{FF2B5EF4-FFF2-40B4-BE49-F238E27FC236}">
                    <a16:creationId xmlns:a16="http://schemas.microsoft.com/office/drawing/2014/main" id="{EAFAECB6-8325-409F-8B1C-89AA09894EB0}"/>
                  </a:ext>
                </a:extLst>
              </p:cNvPr>
              <p:cNvSpPr>
                <a:spLocks/>
              </p:cNvSpPr>
              <p:nvPr/>
            </p:nvSpPr>
            <p:spPr bwMode="auto">
              <a:xfrm>
                <a:off x="5084739" y="4033856"/>
                <a:ext cx="82550" cy="74612"/>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8" name="Freeform 122">
                <a:extLst>
                  <a:ext uri="{FF2B5EF4-FFF2-40B4-BE49-F238E27FC236}">
                    <a16:creationId xmlns:a16="http://schemas.microsoft.com/office/drawing/2014/main" id="{2FFB7E3B-6BB8-4A61-AB3B-6559ED75CEF7}"/>
                  </a:ext>
                </a:extLst>
              </p:cNvPr>
              <p:cNvSpPr>
                <a:spLocks/>
              </p:cNvSpPr>
              <p:nvPr/>
            </p:nvSpPr>
            <p:spPr bwMode="auto">
              <a:xfrm>
                <a:off x="4914876" y="4140218"/>
                <a:ext cx="115888" cy="103188"/>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9" name="Freeform 123">
                <a:extLst>
                  <a:ext uri="{FF2B5EF4-FFF2-40B4-BE49-F238E27FC236}">
                    <a16:creationId xmlns:a16="http://schemas.microsoft.com/office/drawing/2014/main" id="{1416163A-E6F5-4446-8BAD-D1B2FC4A9079}"/>
                  </a:ext>
                </a:extLst>
              </p:cNvPr>
              <p:cNvSpPr>
                <a:spLocks/>
              </p:cNvSpPr>
              <p:nvPr/>
            </p:nvSpPr>
            <p:spPr bwMode="auto">
              <a:xfrm>
                <a:off x="5110139" y="4297381"/>
                <a:ext cx="28575" cy="30162"/>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0" name="Freeform 124">
                <a:extLst>
                  <a:ext uri="{FF2B5EF4-FFF2-40B4-BE49-F238E27FC236}">
                    <a16:creationId xmlns:a16="http://schemas.microsoft.com/office/drawing/2014/main" id="{7EBF2B64-8A7C-42E5-8CDB-66F4A00E3F14}"/>
                  </a:ext>
                </a:extLst>
              </p:cNvPr>
              <p:cNvSpPr>
                <a:spLocks/>
              </p:cNvSpPr>
              <p:nvPr/>
            </p:nvSpPr>
            <p:spPr bwMode="auto">
              <a:xfrm>
                <a:off x="4849789" y="4178318"/>
                <a:ext cx="31750" cy="20638"/>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1" name="Freeform 125">
                <a:extLst>
                  <a:ext uri="{FF2B5EF4-FFF2-40B4-BE49-F238E27FC236}">
                    <a16:creationId xmlns:a16="http://schemas.microsoft.com/office/drawing/2014/main" id="{EA338C25-25F9-49A4-B737-BDCE7254311B}"/>
                  </a:ext>
                </a:extLst>
              </p:cNvPr>
              <p:cNvSpPr>
                <a:spLocks/>
              </p:cNvSpPr>
              <p:nvPr/>
            </p:nvSpPr>
            <p:spPr bwMode="auto">
              <a:xfrm>
                <a:off x="4902176" y="4233881"/>
                <a:ext cx="55563" cy="79375"/>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2" name="Freeform 126">
                <a:extLst>
                  <a:ext uri="{FF2B5EF4-FFF2-40B4-BE49-F238E27FC236}">
                    <a16:creationId xmlns:a16="http://schemas.microsoft.com/office/drawing/2014/main" id="{88D282CA-FECE-4DA7-B6E3-B3C413A6B19A}"/>
                  </a:ext>
                </a:extLst>
              </p:cNvPr>
              <p:cNvSpPr>
                <a:spLocks/>
              </p:cNvSpPr>
              <p:nvPr/>
            </p:nvSpPr>
            <p:spPr bwMode="gray">
              <a:xfrm>
                <a:off x="4905351" y="4200543"/>
                <a:ext cx="19050" cy="28575"/>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3" name="Freeform 127">
                <a:extLst>
                  <a:ext uri="{FF2B5EF4-FFF2-40B4-BE49-F238E27FC236}">
                    <a16:creationId xmlns:a16="http://schemas.microsoft.com/office/drawing/2014/main" id="{3407BD7F-9B16-4196-B55E-B3DBF9E745F9}"/>
                  </a:ext>
                </a:extLst>
              </p:cNvPr>
              <p:cNvSpPr>
                <a:spLocks/>
              </p:cNvSpPr>
              <p:nvPr/>
            </p:nvSpPr>
            <p:spPr bwMode="auto">
              <a:xfrm>
                <a:off x="4886301" y="4224356"/>
                <a:ext cx="28575" cy="77787"/>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4" name="Freeform 128">
                <a:extLst>
                  <a:ext uri="{FF2B5EF4-FFF2-40B4-BE49-F238E27FC236}">
                    <a16:creationId xmlns:a16="http://schemas.microsoft.com/office/drawing/2014/main" id="{1DBBFB2E-218C-4118-807E-1FAEB3F1FAB8}"/>
                  </a:ext>
                </a:extLst>
              </p:cNvPr>
              <p:cNvSpPr>
                <a:spLocks/>
              </p:cNvSpPr>
              <p:nvPr/>
            </p:nvSpPr>
            <p:spPr bwMode="auto">
              <a:xfrm>
                <a:off x="4900589" y="4241818"/>
                <a:ext cx="6350" cy="19050"/>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5" name="Freeform 129">
                <a:extLst>
                  <a:ext uri="{FF2B5EF4-FFF2-40B4-BE49-F238E27FC236}">
                    <a16:creationId xmlns:a16="http://schemas.microsoft.com/office/drawing/2014/main" id="{3D38E9BF-BB01-4BBD-8738-E0131C8D2E78}"/>
                  </a:ext>
                </a:extLst>
              </p:cNvPr>
              <p:cNvSpPr>
                <a:spLocks/>
              </p:cNvSpPr>
              <p:nvPr/>
            </p:nvSpPr>
            <p:spPr bwMode="auto">
              <a:xfrm>
                <a:off x="4163989" y="3530618"/>
                <a:ext cx="139700" cy="287338"/>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6" name="Freeform 130">
                <a:extLst>
                  <a:ext uri="{FF2B5EF4-FFF2-40B4-BE49-F238E27FC236}">
                    <a16:creationId xmlns:a16="http://schemas.microsoft.com/office/drawing/2014/main" id="{42C99415-0D4E-40EA-A5F7-5A787BD4D20F}"/>
                  </a:ext>
                </a:extLst>
              </p:cNvPr>
              <p:cNvSpPr>
                <a:spLocks/>
              </p:cNvSpPr>
              <p:nvPr/>
            </p:nvSpPr>
            <p:spPr bwMode="auto">
              <a:xfrm rot="290201">
                <a:off x="4071914" y="3652856"/>
                <a:ext cx="87312" cy="127000"/>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7" name="Freeform 131">
                <a:extLst>
                  <a:ext uri="{FF2B5EF4-FFF2-40B4-BE49-F238E27FC236}">
                    <a16:creationId xmlns:a16="http://schemas.microsoft.com/office/drawing/2014/main" id="{F6671112-E56C-42BF-8987-E87C338392D0}"/>
                  </a:ext>
                </a:extLst>
              </p:cNvPr>
              <p:cNvSpPr>
                <a:spLocks/>
              </p:cNvSpPr>
              <p:nvPr/>
            </p:nvSpPr>
            <p:spPr bwMode="auto">
              <a:xfrm>
                <a:off x="4119539" y="3659206"/>
                <a:ext cx="50800" cy="41275"/>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8" name="Freeform 132">
                <a:extLst>
                  <a:ext uri="{FF2B5EF4-FFF2-40B4-BE49-F238E27FC236}">
                    <a16:creationId xmlns:a16="http://schemas.microsoft.com/office/drawing/2014/main" id="{521838A3-059A-4220-9344-06DCEE3D55B3}"/>
                  </a:ext>
                </a:extLst>
              </p:cNvPr>
              <p:cNvSpPr>
                <a:spLocks/>
              </p:cNvSpPr>
              <p:nvPr/>
            </p:nvSpPr>
            <p:spPr bwMode="auto">
              <a:xfrm>
                <a:off x="4665639" y="3751281"/>
                <a:ext cx="320675" cy="220662"/>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9" name="Freeform 133">
                <a:extLst>
                  <a:ext uri="{FF2B5EF4-FFF2-40B4-BE49-F238E27FC236}">
                    <a16:creationId xmlns:a16="http://schemas.microsoft.com/office/drawing/2014/main" id="{01B4ECD1-0952-41C7-8F3C-4FFA9AFAC8B8}"/>
                  </a:ext>
                </a:extLst>
              </p:cNvPr>
              <p:cNvSpPr>
                <a:spLocks/>
              </p:cNvSpPr>
              <p:nvPr/>
            </p:nvSpPr>
            <p:spPr bwMode="auto">
              <a:xfrm>
                <a:off x="4689451" y="3632218"/>
                <a:ext cx="165100" cy="144463"/>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0" name="Freeform 134">
                <a:extLst>
                  <a:ext uri="{FF2B5EF4-FFF2-40B4-BE49-F238E27FC236}">
                    <a16:creationId xmlns:a16="http://schemas.microsoft.com/office/drawing/2014/main" id="{A65A5DB6-8987-4CC0-8584-0421624F6B40}"/>
                  </a:ext>
                </a:extLst>
              </p:cNvPr>
              <p:cNvSpPr>
                <a:spLocks/>
              </p:cNvSpPr>
              <p:nvPr/>
            </p:nvSpPr>
            <p:spPr bwMode="auto">
              <a:xfrm>
                <a:off x="4686276" y="3514743"/>
                <a:ext cx="84138" cy="71438"/>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1" name="Freeform 135">
                <a:extLst>
                  <a:ext uri="{FF2B5EF4-FFF2-40B4-BE49-F238E27FC236}">
                    <a16:creationId xmlns:a16="http://schemas.microsoft.com/office/drawing/2014/main" id="{C37FDEF6-DE1B-48C6-A692-3D86BA448DDC}"/>
                  </a:ext>
                </a:extLst>
              </p:cNvPr>
              <p:cNvSpPr>
                <a:spLocks/>
              </p:cNvSpPr>
              <p:nvPr/>
            </p:nvSpPr>
            <p:spPr bwMode="auto">
              <a:xfrm>
                <a:off x="4638651" y="3614756"/>
                <a:ext cx="119063" cy="88900"/>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2" name="Freeform 136">
                <a:extLst>
                  <a:ext uri="{FF2B5EF4-FFF2-40B4-BE49-F238E27FC236}">
                    <a16:creationId xmlns:a16="http://schemas.microsoft.com/office/drawing/2014/main" id="{61FA1624-1794-4B18-B718-00E2CB22B6D8}"/>
                  </a:ext>
                </a:extLst>
              </p:cNvPr>
              <p:cNvSpPr>
                <a:spLocks/>
              </p:cNvSpPr>
              <p:nvPr/>
            </p:nvSpPr>
            <p:spPr bwMode="auto">
              <a:xfrm>
                <a:off x="4648176" y="3565543"/>
                <a:ext cx="120650" cy="76200"/>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3" name="Freeform 137">
                <a:extLst>
                  <a:ext uri="{FF2B5EF4-FFF2-40B4-BE49-F238E27FC236}">
                    <a16:creationId xmlns:a16="http://schemas.microsoft.com/office/drawing/2014/main" id="{14604C96-9F2F-44BF-A544-2815E0DBFC1D}"/>
                  </a:ext>
                </a:extLst>
              </p:cNvPr>
              <p:cNvSpPr>
                <a:spLocks/>
              </p:cNvSpPr>
              <p:nvPr/>
            </p:nvSpPr>
            <p:spPr bwMode="auto">
              <a:xfrm>
                <a:off x="4598964" y="3641743"/>
                <a:ext cx="77787" cy="38100"/>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4" name="Freeform 138">
                <a:extLst>
                  <a:ext uri="{FF2B5EF4-FFF2-40B4-BE49-F238E27FC236}">
                    <a16:creationId xmlns:a16="http://schemas.microsoft.com/office/drawing/2014/main" id="{ECB67858-6F24-4B45-B140-11EB92818A2E}"/>
                  </a:ext>
                </a:extLst>
              </p:cNvPr>
              <p:cNvSpPr>
                <a:spLocks/>
              </p:cNvSpPr>
              <p:nvPr/>
            </p:nvSpPr>
            <p:spPr bwMode="auto">
              <a:xfrm>
                <a:off x="4521176" y="3651268"/>
                <a:ext cx="180975" cy="193675"/>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5" name="Freeform 139">
                <a:extLst>
                  <a:ext uri="{FF2B5EF4-FFF2-40B4-BE49-F238E27FC236}">
                    <a16:creationId xmlns:a16="http://schemas.microsoft.com/office/drawing/2014/main" id="{7341133C-AA30-4C87-8F1D-28D65F714309}"/>
                  </a:ext>
                </a:extLst>
              </p:cNvPr>
              <p:cNvSpPr>
                <a:spLocks/>
              </p:cNvSpPr>
              <p:nvPr/>
            </p:nvSpPr>
            <p:spPr bwMode="auto">
              <a:xfrm>
                <a:off x="4373539" y="3676668"/>
                <a:ext cx="158750" cy="209550"/>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rgbClr val="FF00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6" name="Freeform 141">
                <a:extLst>
                  <a:ext uri="{FF2B5EF4-FFF2-40B4-BE49-F238E27FC236}">
                    <a16:creationId xmlns:a16="http://schemas.microsoft.com/office/drawing/2014/main" id="{F776DF0F-C9BD-4ECB-94B6-59BD4BB109F8}"/>
                  </a:ext>
                </a:extLst>
              </p:cNvPr>
              <p:cNvSpPr>
                <a:spLocks/>
              </p:cNvSpPr>
              <p:nvPr/>
            </p:nvSpPr>
            <p:spPr bwMode="auto">
              <a:xfrm>
                <a:off x="4313214" y="3773506"/>
                <a:ext cx="68262" cy="57150"/>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7" name="Freeform 142">
                <a:extLst>
                  <a:ext uri="{FF2B5EF4-FFF2-40B4-BE49-F238E27FC236}">
                    <a16:creationId xmlns:a16="http://schemas.microsoft.com/office/drawing/2014/main" id="{BD414EFA-2BD0-4C2C-B412-EA3CB895A8CE}"/>
                  </a:ext>
                </a:extLst>
              </p:cNvPr>
              <p:cNvSpPr>
                <a:spLocks/>
              </p:cNvSpPr>
              <p:nvPr/>
            </p:nvSpPr>
            <p:spPr bwMode="auto">
              <a:xfrm>
                <a:off x="4333851" y="3717943"/>
                <a:ext cx="60325" cy="69850"/>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8" name="Freeform 143">
                <a:extLst>
                  <a:ext uri="{FF2B5EF4-FFF2-40B4-BE49-F238E27FC236}">
                    <a16:creationId xmlns:a16="http://schemas.microsoft.com/office/drawing/2014/main" id="{90D79C1A-FD67-41E1-AACF-908B7A4021A3}"/>
                  </a:ext>
                </a:extLst>
              </p:cNvPr>
              <p:cNvSpPr>
                <a:spLocks/>
              </p:cNvSpPr>
              <p:nvPr/>
            </p:nvSpPr>
            <p:spPr bwMode="auto">
              <a:xfrm>
                <a:off x="4405289" y="3584593"/>
                <a:ext cx="58737" cy="93663"/>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9" name="Freeform 144">
                <a:extLst>
                  <a:ext uri="{FF2B5EF4-FFF2-40B4-BE49-F238E27FC236}">
                    <a16:creationId xmlns:a16="http://schemas.microsoft.com/office/drawing/2014/main" id="{7C6B4071-C679-4B85-8DEC-83CFB41A205B}"/>
                  </a:ext>
                </a:extLst>
              </p:cNvPr>
              <p:cNvSpPr>
                <a:spLocks/>
              </p:cNvSpPr>
              <p:nvPr/>
            </p:nvSpPr>
            <p:spPr bwMode="auto">
              <a:xfrm>
                <a:off x="4746601" y="3860818"/>
                <a:ext cx="63500" cy="80963"/>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0" name="Freeform 145">
                <a:extLst>
                  <a:ext uri="{FF2B5EF4-FFF2-40B4-BE49-F238E27FC236}">
                    <a16:creationId xmlns:a16="http://schemas.microsoft.com/office/drawing/2014/main" id="{3D0EDD0F-157D-46B5-B382-5E585F84CBB7}"/>
                  </a:ext>
                </a:extLst>
              </p:cNvPr>
              <p:cNvSpPr>
                <a:spLocks/>
              </p:cNvSpPr>
              <p:nvPr/>
            </p:nvSpPr>
            <p:spPr bwMode="auto">
              <a:xfrm>
                <a:off x="4638651" y="3863993"/>
                <a:ext cx="163513" cy="120650"/>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1" name="Freeform 146">
                <a:extLst>
                  <a:ext uri="{FF2B5EF4-FFF2-40B4-BE49-F238E27FC236}">
                    <a16:creationId xmlns:a16="http://schemas.microsoft.com/office/drawing/2014/main" id="{A40253CA-907C-4006-92F4-2AD395C7108B}"/>
                  </a:ext>
                </a:extLst>
              </p:cNvPr>
              <p:cNvSpPr>
                <a:spLocks/>
              </p:cNvSpPr>
              <p:nvPr/>
            </p:nvSpPr>
            <p:spPr bwMode="auto">
              <a:xfrm>
                <a:off x="4667226" y="3976706"/>
                <a:ext cx="109538" cy="73025"/>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2" name="Freeform 147">
                <a:extLst>
                  <a:ext uri="{FF2B5EF4-FFF2-40B4-BE49-F238E27FC236}">
                    <a16:creationId xmlns:a16="http://schemas.microsoft.com/office/drawing/2014/main" id="{1D6C9526-C2FE-4D40-9D39-19D2FCA5F269}"/>
                  </a:ext>
                </a:extLst>
              </p:cNvPr>
              <p:cNvSpPr>
                <a:spLocks/>
              </p:cNvSpPr>
              <p:nvPr/>
            </p:nvSpPr>
            <p:spPr bwMode="auto">
              <a:xfrm>
                <a:off x="4625951" y="4032268"/>
                <a:ext cx="119063" cy="123825"/>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3" name="Freeform 148">
                <a:extLst>
                  <a:ext uri="{FF2B5EF4-FFF2-40B4-BE49-F238E27FC236}">
                    <a16:creationId xmlns:a16="http://schemas.microsoft.com/office/drawing/2014/main" id="{3A2C8F07-0808-4EDF-9F7C-1F7F99560A11}"/>
                  </a:ext>
                </a:extLst>
              </p:cNvPr>
              <p:cNvSpPr>
                <a:spLocks/>
              </p:cNvSpPr>
              <p:nvPr/>
            </p:nvSpPr>
            <p:spPr bwMode="auto">
              <a:xfrm>
                <a:off x="4567214" y="3860818"/>
                <a:ext cx="109537" cy="74613"/>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4" name="Freeform 149">
                <a:extLst>
                  <a:ext uri="{FF2B5EF4-FFF2-40B4-BE49-F238E27FC236}">
                    <a16:creationId xmlns:a16="http://schemas.microsoft.com/office/drawing/2014/main" id="{477377C7-90A2-4B4B-B8E5-7D41DFE10F12}"/>
                  </a:ext>
                </a:extLst>
              </p:cNvPr>
              <p:cNvSpPr>
                <a:spLocks/>
              </p:cNvSpPr>
              <p:nvPr/>
            </p:nvSpPr>
            <p:spPr bwMode="auto">
              <a:xfrm>
                <a:off x="4575151" y="3832243"/>
                <a:ext cx="96838" cy="49213"/>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5" name="Freeform 151">
                <a:extLst>
                  <a:ext uri="{FF2B5EF4-FFF2-40B4-BE49-F238E27FC236}">
                    <a16:creationId xmlns:a16="http://schemas.microsoft.com/office/drawing/2014/main" id="{B900D743-F8F5-4A8F-837A-4D20C83FC313}"/>
                  </a:ext>
                </a:extLst>
              </p:cNvPr>
              <p:cNvSpPr>
                <a:spLocks/>
              </p:cNvSpPr>
              <p:nvPr/>
            </p:nvSpPr>
            <p:spPr bwMode="auto">
              <a:xfrm>
                <a:off x="4489426" y="3789381"/>
                <a:ext cx="128588" cy="71437"/>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6" name="Freeform 154">
                <a:extLst>
                  <a:ext uri="{FF2B5EF4-FFF2-40B4-BE49-F238E27FC236}">
                    <a16:creationId xmlns:a16="http://schemas.microsoft.com/office/drawing/2014/main" id="{6B9B0749-4E98-4356-8025-653D885026A5}"/>
                  </a:ext>
                </a:extLst>
              </p:cNvPr>
              <p:cNvSpPr>
                <a:spLocks/>
              </p:cNvSpPr>
              <p:nvPr/>
            </p:nvSpPr>
            <p:spPr bwMode="auto">
              <a:xfrm>
                <a:off x="4414814" y="4041793"/>
                <a:ext cx="26987" cy="55563"/>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7" name="Freeform 155">
                <a:extLst>
                  <a:ext uri="{FF2B5EF4-FFF2-40B4-BE49-F238E27FC236}">
                    <a16:creationId xmlns:a16="http://schemas.microsoft.com/office/drawing/2014/main" id="{99790128-4F65-44D4-B6FA-FA1E58DA37A9}"/>
                  </a:ext>
                </a:extLst>
              </p:cNvPr>
              <p:cNvSpPr>
                <a:spLocks/>
              </p:cNvSpPr>
              <p:nvPr/>
            </p:nvSpPr>
            <p:spPr bwMode="auto">
              <a:xfrm rot="290201">
                <a:off x="4483076" y="4114818"/>
                <a:ext cx="52388" cy="36513"/>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8" name="Freeform 156">
                <a:extLst>
                  <a:ext uri="{FF2B5EF4-FFF2-40B4-BE49-F238E27FC236}">
                    <a16:creationId xmlns:a16="http://schemas.microsoft.com/office/drawing/2014/main" id="{1B015B00-F794-424A-A73F-DE5F629EF54A}"/>
                  </a:ext>
                </a:extLst>
              </p:cNvPr>
              <p:cNvSpPr>
                <a:spLocks/>
              </p:cNvSpPr>
              <p:nvPr/>
            </p:nvSpPr>
            <p:spPr bwMode="auto">
              <a:xfrm rot="290201">
                <a:off x="4425926" y="3992581"/>
                <a:ext cx="14288" cy="34925"/>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9" name="Freeform 157">
                <a:extLst>
                  <a:ext uri="{FF2B5EF4-FFF2-40B4-BE49-F238E27FC236}">
                    <a16:creationId xmlns:a16="http://schemas.microsoft.com/office/drawing/2014/main" id="{36212BF1-B7FB-4D08-9EA1-000F0C672456}"/>
                  </a:ext>
                </a:extLst>
              </p:cNvPr>
              <p:cNvSpPr>
                <a:spLocks/>
              </p:cNvSpPr>
              <p:nvPr/>
            </p:nvSpPr>
            <p:spPr bwMode="auto">
              <a:xfrm>
                <a:off x="4513239" y="3903681"/>
                <a:ext cx="55562" cy="31750"/>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0" name="Freeform 158">
                <a:extLst>
                  <a:ext uri="{FF2B5EF4-FFF2-40B4-BE49-F238E27FC236}">
                    <a16:creationId xmlns:a16="http://schemas.microsoft.com/office/drawing/2014/main" id="{3349D02A-0E72-4ABE-BC7D-3B0F386489C1}"/>
                  </a:ext>
                </a:extLst>
              </p:cNvPr>
              <p:cNvSpPr>
                <a:spLocks/>
              </p:cNvSpPr>
              <p:nvPr/>
            </p:nvSpPr>
            <p:spPr bwMode="auto">
              <a:xfrm>
                <a:off x="4514826" y="3911618"/>
                <a:ext cx="98425" cy="82550"/>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1" name="Freeform 159">
                <a:extLst>
                  <a:ext uri="{FF2B5EF4-FFF2-40B4-BE49-F238E27FC236}">
                    <a16:creationId xmlns:a16="http://schemas.microsoft.com/office/drawing/2014/main" id="{922E5F66-07AF-4F75-A1BB-6F17F6551B18}"/>
                  </a:ext>
                </a:extLst>
              </p:cNvPr>
              <p:cNvSpPr>
                <a:spLocks/>
              </p:cNvSpPr>
              <p:nvPr/>
            </p:nvSpPr>
            <p:spPr bwMode="auto">
              <a:xfrm>
                <a:off x="4556101" y="3946543"/>
                <a:ext cx="63500" cy="69850"/>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2" name="Freeform 160">
                <a:extLst>
                  <a:ext uri="{FF2B5EF4-FFF2-40B4-BE49-F238E27FC236}">
                    <a16:creationId xmlns:a16="http://schemas.microsoft.com/office/drawing/2014/main" id="{0598914E-F177-4519-8660-34B4E7C03A75}"/>
                  </a:ext>
                </a:extLst>
              </p:cNvPr>
              <p:cNvSpPr>
                <a:spLocks/>
              </p:cNvSpPr>
              <p:nvPr/>
            </p:nvSpPr>
            <p:spPr bwMode="auto">
              <a:xfrm>
                <a:off x="6053114" y="2398731"/>
                <a:ext cx="117475" cy="128587"/>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3" name="Freeform 161">
                <a:extLst>
                  <a:ext uri="{FF2B5EF4-FFF2-40B4-BE49-F238E27FC236}">
                    <a16:creationId xmlns:a16="http://schemas.microsoft.com/office/drawing/2014/main" id="{FC9AF55D-8F04-4C4F-8207-97F3F59A595A}"/>
                  </a:ext>
                </a:extLst>
              </p:cNvPr>
              <p:cNvSpPr>
                <a:spLocks/>
              </p:cNvSpPr>
              <p:nvPr/>
            </p:nvSpPr>
            <p:spPr bwMode="auto">
              <a:xfrm>
                <a:off x="6740501" y="2684481"/>
                <a:ext cx="146050" cy="106362"/>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4" name="Freeform 162">
                <a:extLst>
                  <a:ext uri="{FF2B5EF4-FFF2-40B4-BE49-F238E27FC236}">
                    <a16:creationId xmlns:a16="http://schemas.microsoft.com/office/drawing/2014/main" id="{F112108C-A230-424B-A32B-80BF4F2133F1}"/>
                  </a:ext>
                </a:extLst>
              </p:cNvPr>
              <p:cNvSpPr>
                <a:spLocks/>
              </p:cNvSpPr>
              <p:nvPr/>
            </p:nvSpPr>
            <p:spPr bwMode="auto">
              <a:xfrm>
                <a:off x="6902426" y="2732106"/>
                <a:ext cx="96838" cy="53975"/>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5" name="Freeform 163">
                <a:extLst>
                  <a:ext uri="{FF2B5EF4-FFF2-40B4-BE49-F238E27FC236}">
                    <a16:creationId xmlns:a16="http://schemas.microsoft.com/office/drawing/2014/main" id="{29A2FA3F-F713-4D0C-9732-F94672B9F6A1}"/>
                  </a:ext>
                </a:extLst>
              </p:cNvPr>
              <p:cNvSpPr>
                <a:spLocks/>
              </p:cNvSpPr>
              <p:nvPr/>
            </p:nvSpPr>
            <p:spPr bwMode="auto">
              <a:xfrm>
                <a:off x="6808764" y="2835293"/>
                <a:ext cx="55562" cy="4762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6" name="Freeform 164">
                <a:extLst>
                  <a:ext uri="{FF2B5EF4-FFF2-40B4-BE49-F238E27FC236}">
                    <a16:creationId xmlns:a16="http://schemas.microsoft.com/office/drawing/2014/main" id="{3AC997B3-3292-4E27-AC21-C9EBC6F99B7F}"/>
                  </a:ext>
                </a:extLst>
              </p:cNvPr>
              <p:cNvSpPr>
                <a:spLocks/>
              </p:cNvSpPr>
              <p:nvPr/>
            </p:nvSpPr>
            <p:spPr bwMode="auto">
              <a:xfrm>
                <a:off x="5913414" y="2219343"/>
                <a:ext cx="149225" cy="241300"/>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7" name="Freeform 165">
                <a:extLst>
                  <a:ext uri="{FF2B5EF4-FFF2-40B4-BE49-F238E27FC236}">
                    <a16:creationId xmlns:a16="http://schemas.microsoft.com/office/drawing/2014/main" id="{458E56BE-BF82-493D-A7C1-E3EB54F9E619}"/>
                  </a:ext>
                </a:extLst>
              </p:cNvPr>
              <p:cNvSpPr>
                <a:spLocks/>
              </p:cNvSpPr>
              <p:nvPr/>
            </p:nvSpPr>
            <p:spPr bwMode="auto">
              <a:xfrm>
                <a:off x="4451326" y="2303481"/>
                <a:ext cx="311150" cy="328612"/>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8" name="Freeform 166">
                <a:extLst>
                  <a:ext uri="{FF2B5EF4-FFF2-40B4-BE49-F238E27FC236}">
                    <a16:creationId xmlns:a16="http://schemas.microsoft.com/office/drawing/2014/main" id="{B623390C-298B-4B59-A3C9-1465CCA86CA5}"/>
                  </a:ext>
                </a:extLst>
              </p:cNvPr>
              <p:cNvSpPr>
                <a:spLocks/>
              </p:cNvSpPr>
              <p:nvPr/>
            </p:nvSpPr>
            <p:spPr bwMode="auto">
              <a:xfrm>
                <a:off x="5070451" y="2257443"/>
                <a:ext cx="128588" cy="98425"/>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9" name="Freeform 167">
                <a:extLst>
                  <a:ext uri="{FF2B5EF4-FFF2-40B4-BE49-F238E27FC236}">
                    <a16:creationId xmlns:a16="http://schemas.microsoft.com/office/drawing/2014/main" id="{E01416EE-9822-4548-B13D-5DCC3A64820B}"/>
                  </a:ext>
                </a:extLst>
              </p:cNvPr>
              <p:cNvSpPr>
                <a:spLocks/>
              </p:cNvSpPr>
              <p:nvPr/>
            </p:nvSpPr>
            <p:spPr bwMode="auto">
              <a:xfrm>
                <a:off x="5203801" y="2155843"/>
                <a:ext cx="244475" cy="209550"/>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0" name="Freeform 168">
                <a:extLst>
                  <a:ext uri="{FF2B5EF4-FFF2-40B4-BE49-F238E27FC236}">
                    <a16:creationId xmlns:a16="http://schemas.microsoft.com/office/drawing/2014/main" id="{8B5EB3B8-D7B3-4BED-BC28-9C8EF341C719}"/>
                  </a:ext>
                </a:extLst>
              </p:cNvPr>
              <p:cNvSpPr>
                <a:spLocks/>
              </p:cNvSpPr>
              <p:nvPr/>
            </p:nvSpPr>
            <p:spPr bwMode="auto">
              <a:xfrm>
                <a:off x="2004989" y="3848118"/>
                <a:ext cx="1042987" cy="5492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1" name="Freeform 169">
                <a:extLst>
                  <a:ext uri="{FF2B5EF4-FFF2-40B4-BE49-F238E27FC236}">
                    <a16:creationId xmlns:a16="http://schemas.microsoft.com/office/drawing/2014/main" id="{26BF6277-D75A-4FC2-9632-5CE7C955D40A}"/>
                  </a:ext>
                </a:extLst>
              </p:cNvPr>
              <p:cNvSpPr>
                <a:spLocks/>
              </p:cNvSpPr>
              <p:nvPr/>
            </p:nvSpPr>
            <p:spPr bwMode="auto">
              <a:xfrm>
                <a:off x="1214414" y="3001981"/>
                <a:ext cx="704850" cy="73183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2" name="Freeform 170">
                <a:extLst>
                  <a:ext uri="{FF2B5EF4-FFF2-40B4-BE49-F238E27FC236}">
                    <a16:creationId xmlns:a16="http://schemas.microsoft.com/office/drawing/2014/main" id="{D4752AF9-885D-4853-916C-29003E1EEC9C}"/>
                  </a:ext>
                </a:extLst>
              </p:cNvPr>
              <p:cNvSpPr>
                <a:spLocks/>
              </p:cNvSpPr>
              <p:nvPr/>
            </p:nvSpPr>
            <p:spPr bwMode="auto">
              <a:xfrm rot="290201">
                <a:off x="3822676" y="3224231"/>
                <a:ext cx="192088" cy="128587"/>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3" name="Freeform 171">
                <a:extLst>
                  <a:ext uri="{FF2B5EF4-FFF2-40B4-BE49-F238E27FC236}">
                    <a16:creationId xmlns:a16="http://schemas.microsoft.com/office/drawing/2014/main" id="{5FCEE041-A0B4-4378-AF54-487585BAFA55}"/>
                  </a:ext>
                </a:extLst>
              </p:cNvPr>
              <p:cNvSpPr>
                <a:spLocks/>
              </p:cNvSpPr>
              <p:nvPr/>
            </p:nvSpPr>
            <p:spPr bwMode="auto">
              <a:xfrm>
                <a:off x="1711301" y="2813068"/>
                <a:ext cx="1592263" cy="1220788"/>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4" name="Freeform 172">
                <a:extLst>
                  <a:ext uri="{FF2B5EF4-FFF2-40B4-BE49-F238E27FC236}">
                    <a16:creationId xmlns:a16="http://schemas.microsoft.com/office/drawing/2014/main" id="{DEA7D5F7-22D4-426C-9E88-8CBF352669F9}"/>
                  </a:ext>
                </a:extLst>
              </p:cNvPr>
              <p:cNvSpPr>
                <a:spLocks/>
              </p:cNvSpPr>
              <p:nvPr/>
            </p:nvSpPr>
            <p:spPr bwMode="auto">
              <a:xfrm>
                <a:off x="2951139" y="1863743"/>
                <a:ext cx="1106487" cy="16478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5" name="Freeform 173">
                <a:extLst>
                  <a:ext uri="{FF2B5EF4-FFF2-40B4-BE49-F238E27FC236}">
                    <a16:creationId xmlns:a16="http://schemas.microsoft.com/office/drawing/2014/main" id="{DC6B4035-46F4-476E-95F7-77CD84C6F13A}"/>
                  </a:ext>
                </a:extLst>
              </p:cNvPr>
              <p:cNvSpPr>
                <a:spLocks/>
              </p:cNvSpPr>
              <p:nvPr/>
            </p:nvSpPr>
            <p:spPr bwMode="auto">
              <a:xfrm>
                <a:off x="2505051" y="1946293"/>
                <a:ext cx="641350" cy="860425"/>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6" name="Freeform 174">
                <a:extLst>
                  <a:ext uri="{FF2B5EF4-FFF2-40B4-BE49-F238E27FC236}">
                    <a16:creationId xmlns:a16="http://schemas.microsoft.com/office/drawing/2014/main" id="{AC359C04-3B11-461A-A2F6-C81C2A7DBA6F}"/>
                  </a:ext>
                </a:extLst>
              </p:cNvPr>
              <p:cNvSpPr>
                <a:spLocks/>
              </p:cNvSpPr>
              <p:nvPr/>
            </p:nvSpPr>
            <p:spPr bwMode="auto">
              <a:xfrm>
                <a:off x="2114526" y="2622568"/>
                <a:ext cx="223838" cy="185738"/>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7" name="Freeform 175">
                <a:extLst>
                  <a:ext uri="{FF2B5EF4-FFF2-40B4-BE49-F238E27FC236}">
                    <a16:creationId xmlns:a16="http://schemas.microsoft.com/office/drawing/2014/main" id="{46DA1AD4-E8D6-4499-99E7-04DABE25C0E6}"/>
                  </a:ext>
                </a:extLst>
              </p:cNvPr>
              <p:cNvSpPr>
                <a:spLocks/>
              </p:cNvSpPr>
              <p:nvPr/>
            </p:nvSpPr>
            <p:spPr bwMode="auto">
              <a:xfrm>
                <a:off x="2338364" y="2395556"/>
                <a:ext cx="128587" cy="160337"/>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8" name="Freeform 176">
                <a:extLst>
                  <a:ext uri="{FF2B5EF4-FFF2-40B4-BE49-F238E27FC236}">
                    <a16:creationId xmlns:a16="http://schemas.microsoft.com/office/drawing/2014/main" id="{E2D1EB11-CC7C-4680-AE99-00E06774495F}"/>
                  </a:ext>
                </a:extLst>
              </p:cNvPr>
              <p:cNvSpPr>
                <a:spLocks/>
              </p:cNvSpPr>
              <p:nvPr/>
            </p:nvSpPr>
            <p:spPr bwMode="auto">
              <a:xfrm>
                <a:off x="2478064" y="2444768"/>
                <a:ext cx="95250" cy="13811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9" name="Freeform 177">
                <a:extLst>
                  <a:ext uri="{FF2B5EF4-FFF2-40B4-BE49-F238E27FC236}">
                    <a16:creationId xmlns:a16="http://schemas.microsoft.com/office/drawing/2014/main" id="{61F0A37D-24D8-4AA2-9269-CC01A7E718D6}"/>
                  </a:ext>
                </a:extLst>
              </p:cNvPr>
              <p:cNvSpPr>
                <a:spLocks/>
              </p:cNvSpPr>
              <p:nvPr/>
            </p:nvSpPr>
            <p:spPr bwMode="auto">
              <a:xfrm>
                <a:off x="2365351" y="2635268"/>
                <a:ext cx="139700" cy="139700"/>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0" name="Freeform 178">
                <a:extLst>
                  <a:ext uri="{FF2B5EF4-FFF2-40B4-BE49-F238E27FC236}">
                    <a16:creationId xmlns:a16="http://schemas.microsoft.com/office/drawing/2014/main" id="{C17CBBE7-C1FA-4F4E-837F-7456BF9F83D4}"/>
                  </a:ext>
                </a:extLst>
              </p:cNvPr>
              <p:cNvSpPr>
                <a:spLocks/>
              </p:cNvSpPr>
              <p:nvPr/>
            </p:nvSpPr>
            <p:spPr bwMode="auto">
              <a:xfrm>
                <a:off x="2038326" y="2520968"/>
                <a:ext cx="246063" cy="187325"/>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21" name="Freeform 179">
                <a:extLst>
                  <a:ext uri="{FF2B5EF4-FFF2-40B4-BE49-F238E27FC236}">
                    <a16:creationId xmlns:a16="http://schemas.microsoft.com/office/drawing/2014/main" id="{2782EA59-8CC0-4217-ADF8-96A079F193FD}"/>
                  </a:ext>
                </a:extLst>
              </p:cNvPr>
              <p:cNvSpPr>
                <a:spLocks/>
              </p:cNvSpPr>
              <p:nvPr/>
            </p:nvSpPr>
            <p:spPr bwMode="auto">
              <a:xfrm>
                <a:off x="2198664" y="2463818"/>
                <a:ext cx="84137" cy="4762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2" name="Freeform 180">
                <a:extLst>
                  <a:ext uri="{FF2B5EF4-FFF2-40B4-BE49-F238E27FC236}">
                    <a16:creationId xmlns:a16="http://schemas.microsoft.com/office/drawing/2014/main" id="{B1044FAE-B94D-46CE-BA6F-18C68FAABD29}"/>
                  </a:ext>
                </a:extLst>
              </p:cNvPr>
              <p:cNvSpPr>
                <a:spLocks/>
              </p:cNvSpPr>
              <p:nvPr/>
            </p:nvSpPr>
            <p:spPr bwMode="auto">
              <a:xfrm>
                <a:off x="1982764" y="2779731"/>
                <a:ext cx="188912" cy="231775"/>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3" name="Freeform 181">
                <a:extLst>
                  <a:ext uri="{FF2B5EF4-FFF2-40B4-BE49-F238E27FC236}">
                    <a16:creationId xmlns:a16="http://schemas.microsoft.com/office/drawing/2014/main" id="{E7E09351-B5D8-43C3-A1AA-84787F6FA2C6}"/>
                  </a:ext>
                </a:extLst>
              </p:cNvPr>
              <p:cNvSpPr>
                <a:spLocks/>
              </p:cNvSpPr>
              <p:nvPr/>
            </p:nvSpPr>
            <p:spPr bwMode="auto">
              <a:xfrm>
                <a:off x="2108176" y="2844818"/>
                <a:ext cx="336550" cy="296863"/>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4" name="Freeform 182">
                <a:extLst>
                  <a:ext uri="{FF2B5EF4-FFF2-40B4-BE49-F238E27FC236}">
                    <a16:creationId xmlns:a16="http://schemas.microsoft.com/office/drawing/2014/main" id="{5DDEEC8D-A802-4A4C-A0A5-EBA38963F945}"/>
                  </a:ext>
                </a:extLst>
              </p:cNvPr>
              <p:cNvSpPr>
                <a:spLocks/>
              </p:cNvSpPr>
              <p:nvPr/>
            </p:nvSpPr>
            <p:spPr bwMode="auto">
              <a:xfrm>
                <a:off x="2397101" y="2827356"/>
                <a:ext cx="122238" cy="169862"/>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5" name="Freeform 183">
                <a:extLst>
                  <a:ext uri="{FF2B5EF4-FFF2-40B4-BE49-F238E27FC236}">
                    <a16:creationId xmlns:a16="http://schemas.microsoft.com/office/drawing/2014/main" id="{5FA3C539-B52C-4D1D-9EF9-19ADBCF0E7C4}"/>
                  </a:ext>
                </a:extLst>
              </p:cNvPr>
              <p:cNvSpPr>
                <a:spLocks/>
              </p:cNvSpPr>
              <p:nvPr/>
            </p:nvSpPr>
            <p:spPr bwMode="auto">
              <a:xfrm>
                <a:off x="2511401" y="2716231"/>
                <a:ext cx="66675" cy="73025"/>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6" name="Freeform 184">
                <a:extLst>
                  <a:ext uri="{FF2B5EF4-FFF2-40B4-BE49-F238E27FC236}">
                    <a16:creationId xmlns:a16="http://schemas.microsoft.com/office/drawing/2014/main" id="{54595890-A7AE-4E5D-8EA3-493280E9CC5E}"/>
                  </a:ext>
                </a:extLst>
              </p:cNvPr>
              <p:cNvSpPr>
                <a:spLocks/>
              </p:cNvSpPr>
              <p:nvPr/>
            </p:nvSpPr>
            <p:spPr bwMode="auto">
              <a:xfrm>
                <a:off x="2146276" y="4235468"/>
                <a:ext cx="550863" cy="36353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rgbClr val="F16B81"/>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7" name="Freeform 185">
                <a:extLst>
                  <a:ext uri="{FF2B5EF4-FFF2-40B4-BE49-F238E27FC236}">
                    <a16:creationId xmlns:a16="http://schemas.microsoft.com/office/drawing/2014/main" id="{2F7EDC2E-507E-479C-A0A4-02571428F13A}"/>
                  </a:ext>
                </a:extLst>
              </p:cNvPr>
              <p:cNvSpPr>
                <a:spLocks/>
              </p:cNvSpPr>
              <p:nvPr/>
            </p:nvSpPr>
            <p:spPr bwMode="auto">
              <a:xfrm>
                <a:off x="2593951" y="4535506"/>
                <a:ext cx="69850" cy="77787"/>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8" name="Freeform 186">
                <a:extLst>
                  <a:ext uri="{FF2B5EF4-FFF2-40B4-BE49-F238E27FC236}">
                    <a16:creationId xmlns:a16="http://schemas.microsoft.com/office/drawing/2014/main" id="{CACE0C62-AD58-4316-9911-60CF31404F15}"/>
                  </a:ext>
                </a:extLst>
              </p:cNvPr>
              <p:cNvSpPr>
                <a:spLocks/>
              </p:cNvSpPr>
              <p:nvPr/>
            </p:nvSpPr>
            <p:spPr bwMode="auto">
              <a:xfrm>
                <a:off x="2646339" y="4564081"/>
                <a:ext cx="98425" cy="60325"/>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9" name="Freeform 187">
                <a:extLst>
                  <a:ext uri="{FF2B5EF4-FFF2-40B4-BE49-F238E27FC236}">
                    <a16:creationId xmlns:a16="http://schemas.microsoft.com/office/drawing/2014/main" id="{FAF6B133-C89F-4F9A-BBEA-F76B8736AD9E}"/>
                  </a:ext>
                </a:extLst>
              </p:cNvPr>
              <p:cNvSpPr>
                <a:spLocks/>
              </p:cNvSpPr>
              <p:nvPr/>
            </p:nvSpPr>
            <p:spPr bwMode="auto">
              <a:xfrm>
                <a:off x="2679676" y="4578368"/>
                <a:ext cx="84138" cy="79375"/>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0" name="Freeform 188">
                <a:extLst>
                  <a:ext uri="{FF2B5EF4-FFF2-40B4-BE49-F238E27FC236}">
                    <a16:creationId xmlns:a16="http://schemas.microsoft.com/office/drawing/2014/main" id="{7D1B6ED6-CD14-420E-A107-565ABF91BBDE}"/>
                  </a:ext>
                </a:extLst>
              </p:cNvPr>
              <p:cNvSpPr>
                <a:spLocks/>
              </p:cNvSpPr>
              <p:nvPr/>
            </p:nvSpPr>
            <p:spPr bwMode="auto">
              <a:xfrm>
                <a:off x="2709839" y="4652981"/>
                <a:ext cx="66675" cy="4762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1" name="Freeform 189">
                <a:extLst>
                  <a:ext uri="{FF2B5EF4-FFF2-40B4-BE49-F238E27FC236}">
                    <a16:creationId xmlns:a16="http://schemas.microsoft.com/office/drawing/2014/main" id="{3782A698-6D01-437E-AA72-D31A7C7CFE79}"/>
                  </a:ext>
                </a:extLst>
              </p:cNvPr>
              <p:cNvSpPr>
                <a:spLocks/>
              </p:cNvSpPr>
              <p:nvPr/>
            </p:nvSpPr>
            <p:spPr bwMode="auto">
              <a:xfrm>
                <a:off x="2746351" y="4678381"/>
                <a:ext cx="127000" cy="55562"/>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2" name="Freeform 190">
                <a:extLst>
                  <a:ext uri="{FF2B5EF4-FFF2-40B4-BE49-F238E27FC236}">
                    <a16:creationId xmlns:a16="http://schemas.microsoft.com/office/drawing/2014/main" id="{579B7815-3D0B-4099-B220-C25EB058A0CF}"/>
                  </a:ext>
                </a:extLst>
              </p:cNvPr>
              <p:cNvSpPr>
                <a:spLocks/>
              </p:cNvSpPr>
              <p:nvPr/>
            </p:nvSpPr>
            <p:spPr bwMode="auto">
              <a:xfrm>
                <a:off x="2735239" y="4430731"/>
                <a:ext cx="184150" cy="76200"/>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3" name="Freeform 191">
                <a:extLst>
                  <a:ext uri="{FF2B5EF4-FFF2-40B4-BE49-F238E27FC236}">
                    <a16:creationId xmlns:a16="http://schemas.microsoft.com/office/drawing/2014/main" id="{59FC43C2-59B2-42DC-A7CC-14EE9CFDAC97}"/>
                  </a:ext>
                </a:extLst>
              </p:cNvPr>
              <p:cNvSpPr>
                <a:spLocks/>
              </p:cNvSpPr>
              <p:nvPr/>
            </p:nvSpPr>
            <p:spPr bwMode="auto">
              <a:xfrm>
                <a:off x="2846364" y="4527568"/>
                <a:ext cx="36512" cy="12700"/>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4" name="Freeform 192">
                <a:extLst>
                  <a:ext uri="{FF2B5EF4-FFF2-40B4-BE49-F238E27FC236}">
                    <a16:creationId xmlns:a16="http://schemas.microsoft.com/office/drawing/2014/main" id="{D8F31306-98F6-4C8D-B882-47C76BAA43F1}"/>
                  </a:ext>
                </a:extLst>
              </p:cNvPr>
              <p:cNvSpPr>
                <a:spLocks/>
              </p:cNvSpPr>
              <p:nvPr/>
            </p:nvSpPr>
            <p:spPr bwMode="auto">
              <a:xfrm rot="441143">
                <a:off x="2908276" y="4494231"/>
                <a:ext cx="57150" cy="49212"/>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5" name="Freeform 193">
                <a:extLst>
                  <a:ext uri="{FF2B5EF4-FFF2-40B4-BE49-F238E27FC236}">
                    <a16:creationId xmlns:a16="http://schemas.microsoft.com/office/drawing/2014/main" id="{8988F0E2-E0CA-4518-9C97-3C59348B1E15}"/>
                  </a:ext>
                </a:extLst>
              </p:cNvPr>
              <p:cNvSpPr>
                <a:spLocks/>
              </p:cNvSpPr>
              <p:nvPr/>
            </p:nvSpPr>
            <p:spPr bwMode="auto">
              <a:xfrm rot="441143">
                <a:off x="2957489" y="4494231"/>
                <a:ext cx="65087" cy="52387"/>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6" name="Freeform 194">
                <a:extLst>
                  <a:ext uri="{FF2B5EF4-FFF2-40B4-BE49-F238E27FC236}">
                    <a16:creationId xmlns:a16="http://schemas.microsoft.com/office/drawing/2014/main" id="{47162463-B0DD-42D6-8635-C9BE4D26209B}"/>
                  </a:ext>
                </a:extLst>
              </p:cNvPr>
              <p:cNvSpPr>
                <a:spLocks/>
              </p:cNvSpPr>
              <p:nvPr/>
            </p:nvSpPr>
            <p:spPr bwMode="auto">
              <a:xfrm rot="441143">
                <a:off x="3043214" y="4513281"/>
                <a:ext cx="28575" cy="19050"/>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37" name="Group 195">
                <a:extLst>
                  <a:ext uri="{FF2B5EF4-FFF2-40B4-BE49-F238E27FC236}">
                    <a16:creationId xmlns:a16="http://schemas.microsoft.com/office/drawing/2014/main" id="{CCE5DC3A-FA8D-48A0-9268-DDEDAA97357B}"/>
                  </a:ext>
                </a:extLst>
              </p:cNvPr>
              <p:cNvGrpSpPr>
                <a:grpSpLocks/>
              </p:cNvGrpSpPr>
              <p:nvPr/>
            </p:nvGrpSpPr>
            <p:grpSpPr bwMode="auto">
              <a:xfrm>
                <a:off x="2835190" y="4362486"/>
                <a:ext cx="104767" cy="66677"/>
                <a:chOff x="23104" y="15658"/>
                <a:chExt cx="3152" cy="1962"/>
              </a:xfrm>
            </p:grpSpPr>
            <p:sp>
              <p:nvSpPr>
                <p:cNvPr id="338" name="Freeform 196">
                  <a:extLst>
                    <a:ext uri="{FF2B5EF4-FFF2-40B4-BE49-F238E27FC236}">
                      <a16:creationId xmlns:a16="http://schemas.microsoft.com/office/drawing/2014/main" id="{3A37AB32-7D51-4F62-BE22-A7CAF2BC379D}"/>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9" name="Freeform 197">
                  <a:extLst>
                    <a:ext uri="{FF2B5EF4-FFF2-40B4-BE49-F238E27FC236}">
                      <a16:creationId xmlns:a16="http://schemas.microsoft.com/office/drawing/2014/main" id="{4C846303-908B-41C6-BE39-56C3A46D422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0" name="Freeform 198">
                  <a:extLst>
                    <a:ext uri="{FF2B5EF4-FFF2-40B4-BE49-F238E27FC236}">
                      <a16:creationId xmlns:a16="http://schemas.microsoft.com/office/drawing/2014/main" id="{0676849A-BDB4-43BF-B986-B1FB0D4724E6}"/>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1" name="Freeform 199">
                  <a:extLst>
                    <a:ext uri="{FF2B5EF4-FFF2-40B4-BE49-F238E27FC236}">
                      <a16:creationId xmlns:a16="http://schemas.microsoft.com/office/drawing/2014/main" id="{DDF78598-141E-46F3-ABFD-C774D184DF34}"/>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2" name="Freeform 200">
                  <a:extLst>
                    <a:ext uri="{FF2B5EF4-FFF2-40B4-BE49-F238E27FC236}">
                      <a16:creationId xmlns:a16="http://schemas.microsoft.com/office/drawing/2014/main" id="{6D1CFF35-4E3D-44EA-AD6B-0379A58F0F26}"/>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3" name="Freeform 201">
                  <a:extLst>
                    <a:ext uri="{FF2B5EF4-FFF2-40B4-BE49-F238E27FC236}">
                      <a16:creationId xmlns:a16="http://schemas.microsoft.com/office/drawing/2014/main" id="{57DEF7FB-4A15-4C8D-A5CA-8704DF000CDC}"/>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4" name="Freeform 202">
                  <a:extLst>
                    <a:ext uri="{FF2B5EF4-FFF2-40B4-BE49-F238E27FC236}">
                      <a16:creationId xmlns:a16="http://schemas.microsoft.com/office/drawing/2014/main" id="{18CC6840-CC35-4DDE-A6DF-536345CF1392}"/>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5" name="Freeform 203">
                  <a:extLst>
                    <a:ext uri="{FF2B5EF4-FFF2-40B4-BE49-F238E27FC236}">
                      <a16:creationId xmlns:a16="http://schemas.microsoft.com/office/drawing/2014/main" id="{13C6A64B-BAFE-4FE8-A9D4-8FF79DC7D1A4}"/>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6" name="Freeform 204">
                  <a:extLst>
                    <a:ext uri="{FF2B5EF4-FFF2-40B4-BE49-F238E27FC236}">
                      <a16:creationId xmlns:a16="http://schemas.microsoft.com/office/drawing/2014/main" id="{1EBAFCF6-5257-4C6F-9987-ACC857F7CD90}"/>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38" name="Freeform 205">
                <a:extLst>
                  <a:ext uri="{FF2B5EF4-FFF2-40B4-BE49-F238E27FC236}">
                    <a16:creationId xmlns:a16="http://schemas.microsoft.com/office/drawing/2014/main" id="{869DD0AD-D20F-46D8-886B-6FD26EBC9562}"/>
                  </a:ext>
                </a:extLst>
              </p:cNvPr>
              <p:cNvSpPr>
                <a:spLocks/>
              </p:cNvSpPr>
              <p:nvPr/>
            </p:nvSpPr>
            <p:spPr bwMode="auto">
              <a:xfrm>
                <a:off x="2644751" y="4522806"/>
                <a:ext cx="33338" cy="50800"/>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9" name="Freeform 206">
                <a:extLst>
                  <a:ext uri="{FF2B5EF4-FFF2-40B4-BE49-F238E27FC236}">
                    <a16:creationId xmlns:a16="http://schemas.microsoft.com/office/drawing/2014/main" id="{F12623FB-8BD6-4158-84C2-0452AF79C79D}"/>
                  </a:ext>
                </a:extLst>
              </p:cNvPr>
              <p:cNvSpPr>
                <a:spLocks/>
              </p:cNvSpPr>
              <p:nvPr/>
            </p:nvSpPr>
            <p:spPr bwMode="auto">
              <a:xfrm>
                <a:off x="2632051" y="4603768"/>
                <a:ext cx="47625" cy="23813"/>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0" name="Freeform 207">
                <a:extLst>
                  <a:ext uri="{FF2B5EF4-FFF2-40B4-BE49-F238E27FC236}">
                    <a16:creationId xmlns:a16="http://schemas.microsoft.com/office/drawing/2014/main" id="{9BFEDD6C-05E0-4BC6-AD35-EFE8EF8B15A6}"/>
                  </a:ext>
                </a:extLst>
              </p:cNvPr>
              <p:cNvSpPr>
                <a:spLocks/>
              </p:cNvSpPr>
              <p:nvPr/>
            </p:nvSpPr>
            <p:spPr bwMode="auto">
              <a:xfrm>
                <a:off x="2994001" y="4610118"/>
                <a:ext cx="6350" cy="7938"/>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1" name="Freeform 208">
                <a:extLst>
                  <a:ext uri="{FF2B5EF4-FFF2-40B4-BE49-F238E27FC236}">
                    <a16:creationId xmlns:a16="http://schemas.microsoft.com/office/drawing/2014/main" id="{EF4ECDE9-B082-4911-8C66-AF3E9E09A3DF}"/>
                  </a:ext>
                </a:extLst>
              </p:cNvPr>
              <p:cNvSpPr>
                <a:spLocks/>
              </p:cNvSpPr>
              <p:nvPr/>
            </p:nvSpPr>
            <p:spPr bwMode="auto">
              <a:xfrm>
                <a:off x="2998764" y="5026043"/>
                <a:ext cx="231775" cy="260350"/>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2" name="Freeform 209">
                <a:extLst>
                  <a:ext uri="{FF2B5EF4-FFF2-40B4-BE49-F238E27FC236}">
                    <a16:creationId xmlns:a16="http://schemas.microsoft.com/office/drawing/2014/main" id="{DB0F1A5E-E45D-4744-A258-475EB5B4B494}"/>
                  </a:ext>
                </a:extLst>
              </p:cNvPr>
              <p:cNvSpPr>
                <a:spLocks/>
              </p:cNvSpPr>
              <p:nvPr/>
            </p:nvSpPr>
            <p:spPr bwMode="auto">
              <a:xfrm>
                <a:off x="2800326" y="4864118"/>
                <a:ext cx="228600" cy="328613"/>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3" name="Freeform 210">
                <a:extLst>
                  <a:ext uri="{FF2B5EF4-FFF2-40B4-BE49-F238E27FC236}">
                    <a16:creationId xmlns:a16="http://schemas.microsoft.com/office/drawing/2014/main" id="{68FF2E3D-4D31-424D-8693-34712D505E16}"/>
                  </a:ext>
                </a:extLst>
              </p:cNvPr>
              <p:cNvSpPr>
                <a:spLocks/>
              </p:cNvSpPr>
              <p:nvPr/>
            </p:nvSpPr>
            <p:spPr bwMode="auto">
              <a:xfrm>
                <a:off x="2806676" y="4840306"/>
                <a:ext cx="96838" cy="104775"/>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4" name="Freeform 211">
                <a:extLst>
                  <a:ext uri="{FF2B5EF4-FFF2-40B4-BE49-F238E27FC236}">
                    <a16:creationId xmlns:a16="http://schemas.microsoft.com/office/drawing/2014/main" id="{CF5ED3A1-AF73-42FB-8260-F01AD20E1534}"/>
                  </a:ext>
                </a:extLst>
              </p:cNvPr>
              <p:cNvSpPr>
                <a:spLocks/>
              </p:cNvSpPr>
              <p:nvPr/>
            </p:nvSpPr>
            <p:spPr bwMode="auto">
              <a:xfrm>
                <a:off x="2840014" y="4651393"/>
                <a:ext cx="212725" cy="282575"/>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5" name="Freeform 212">
                <a:extLst>
                  <a:ext uri="{FF2B5EF4-FFF2-40B4-BE49-F238E27FC236}">
                    <a16:creationId xmlns:a16="http://schemas.microsoft.com/office/drawing/2014/main" id="{13509A23-FA1A-4723-AB1D-50CEE7663709}"/>
                  </a:ext>
                </a:extLst>
              </p:cNvPr>
              <p:cNvSpPr>
                <a:spLocks/>
              </p:cNvSpPr>
              <p:nvPr/>
            </p:nvSpPr>
            <p:spPr bwMode="auto">
              <a:xfrm>
                <a:off x="2946376" y="4668856"/>
                <a:ext cx="234950" cy="18415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6" name="Freeform 213">
                <a:extLst>
                  <a:ext uri="{FF2B5EF4-FFF2-40B4-BE49-F238E27FC236}">
                    <a16:creationId xmlns:a16="http://schemas.microsoft.com/office/drawing/2014/main" id="{5B297611-4720-4460-8BE1-D591D469D187}"/>
                  </a:ext>
                </a:extLst>
              </p:cNvPr>
              <p:cNvSpPr>
                <a:spLocks/>
              </p:cNvSpPr>
              <p:nvPr/>
            </p:nvSpPr>
            <p:spPr bwMode="auto">
              <a:xfrm>
                <a:off x="2928914" y="4776806"/>
                <a:ext cx="696912" cy="725487"/>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7" name="Freeform 214">
                <a:extLst>
                  <a:ext uri="{FF2B5EF4-FFF2-40B4-BE49-F238E27FC236}">
                    <a16:creationId xmlns:a16="http://schemas.microsoft.com/office/drawing/2014/main" id="{F425521D-9D9F-44D1-B855-7DD0CD37A896}"/>
                  </a:ext>
                </a:extLst>
              </p:cNvPr>
              <p:cNvSpPr>
                <a:spLocks/>
              </p:cNvSpPr>
              <p:nvPr/>
            </p:nvSpPr>
            <p:spPr bwMode="auto">
              <a:xfrm>
                <a:off x="3155926" y="4724418"/>
                <a:ext cx="74613" cy="117475"/>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8" name="Freeform 215">
                <a:extLst>
                  <a:ext uri="{FF2B5EF4-FFF2-40B4-BE49-F238E27FC236}">
                    <a16:creationId xmlns:a16="http://schemas.microsoft.com/office/drawing/2014/main" id="{449BF9B0-0062-481A-B9D2-74A96ECE87BF}"/>
                  </a:ext>
                </a:extLst>
              </p:cNvPr>
              <p:cNvSpPr>
                <a:spLocks/>
              </p:cNvSpPr>
              <p:nvPr/>
            </p:nvSpPr>
            <p:spPr bwMode="auto">
              <a:xfrm>
                <a:off x="3214664" y="4760931"/>
                <a:ext cx="68262" cy="71437"/>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9" name="Freeform 216">
                <a:extLst>
                  <a:ext uri="{FF2B5EF4-FFF2-40B4-BE49-F238E27FC236}">
                    <a16:creationId xmlns:a16="http://schemas.microsoft.com/office/drawing/2014/main" id="{E74EC743-9135-4BA1-9E56-60C618D4DC60}"/>
                  </a:ext>
                </a:extLst>
              </p:cNvPr>
              <p:cNvSpPr>
                <a:spLocks/>
              </p:cNvSpPr>
              <p:nvPr/>
            </p:nvSpPr>
            <p:spPr bwMode="auto">
              <a:xfrm>
                <a:off x="3274989" y="4765693"/>
                <a:ext cx="58737" cy="60325"/>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0" name="Freeform 217">
                <a:extLst>
                  <a:ext uri="{FF2B5EF4-FFF2-40B4-BE49-F238E27FC236}">
                    <a16:creationId xmlns:a16="http://schemas.microsoft.com/office/drawing/2014/main" id="{4646F5DE-B450-4FB3-BC0D-2E4B617036F4}"/>
                  </a:ext>
                </a:extLst>
              </p:cNvPr>
              <p:cNvSpPr>
                <a:spLocks/>
              </p:cNvSpPr>
              <p:nvPr/>
            </p:nvSpPr>
            <p:spPr bwMode="auto">
              <a:xfrm>
                <a:off x="2941614" y="5260993"/>
                <a:ext cx="347662" cy="712788"/>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1" name="Freeform 218">
                <a:extLst>
                  <a:ext uri="{FF2B5EF4-FFF2-40B4-BE49-F238E27FC236}">
                    <a16:creationId xmlns:a16="http://schemas.microsoft.com/office/drawing/2014/main" id="{2F5318CC-EABF-40DD-9D08-BD95F1E4353E}"/>
                  </a:ext>
                </a:extLst>
              </p:cNvPr>
              <p:cNvSpPr>
                <a:spLocks/>
              </p:cNvSpPr>
              <p:nvPr/>
            </p:nvSpPr>
            <p:spPr bwMode="auto">
              <a:xfrm>
                <a:off x="3127351" y="5218131"/>
                <a:ext cx="150813" cy="153987"/>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2" name="Freeform 219">
                <a:extLst>
                  <a:ext uri="{FF2B5EF4-FFF2-40B4-BE49-F238E27FC236}">
                    <a16:creationId xmlns:a16="http://schemas.microsoft.com/office/drawing/2014/main" id="{6635280E-1384-4CAE-887C-14F905DBC392}"/>
                  </a:ext>
                </a:extLst>
              </p:cNvPr>
              <p:cNvSpPr>
                <a:spLocks/>
              </p:cNvSpPr>
              <p:nvPr/>
            </p:nvSpPr>
            <p:spPr bwMode="auto">
              <a:xfrm>
                <a:off x="3211489" y="5427681"/>
                <a:ext cx="96837" cy="107950"/>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3" name="Freeform 220">
                <a:extLst>
                  <a:ext uri="{FF2B5EF4-FFF2-40B4-BE49-F238E27FC236}">
                    <a16:creationId xmlns:a16="http://schemas.microsoft.com/office/drawing/2014/main" id="{4E1EA0A6-ED8D-4498-B1C7-EF1381DA2E11}"/>
                  </a:ext>
                </a:extLst>
              </p:cNvPr>
              <p:cNvSpPr>
                <a:spLocks/>
              </p:cNvSpPr>
              <p:nvPr/>
            </p:nvSpPr>
            <p:spPr bwMode="auto">
              <a:xfrm>
                <a:off x="2984476" y="5986481"/>
                <a:ext cx="52388" cy="73025"/>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4" name="Freeform 221">
                <a:extLst>
                  <a:ext uri="{FF2B5EF4-FFF2-40B4-BE49-F238E27FC236}">
                    <a16:creationId xmlns:a16="http://schemas.microsoft.com/office/drawing/2014/main" id="{75D6129E-9A87-4683-98A1-1F6A5F13F478}"/>
                  </a:ext>
                </a:extLst>
              </p:cNvPr>
              <p:cNvSpPr>
                <a:spLocks/>
              </p:cNvSpPr>
              <p:nvPr/>
            </p:nvSpPr>
            <p:spPr bwMode="auto">
              <a:xfrm>
                <a:off x="3024164" y="5999181"/>
                <a:ext cx="63500" cy="57150"/>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5" name="Freeform 222">
                <a:extLst>
                  <a:ext uri="{FF2B5EF4-FFF2-40B4-BE49-F238E27FC236}">
                    <a16:creationId xmlns:a16="http://schemas.microsoft.com/office/drawing/2014/main" id="{4EC889F7-7C4F-4882-A8B2-94C7DF67DA0D}"/>
                  </a:ext>
                </a:extLst>
              </p:cNvPr>
              <p:cNvSpPr>
                <a:spLocks/>
              </p:cNvSpPr>
              <p:nvPr/>
            </p:nvSpPr>
            <p:spPr bwMode="auto">
              <a:xfrm>
                <a:off x="3019401" y="6056331"/>
                <a:ext cx="28575" cy="15875"/>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6" name="Freeform 223">
                <a:extLst>
                  <a:ext uri="{FF2B5EF4-FFF2-40B4-BE49-F238E27FC236}">
                    <a16:creationId xmlns:a16="http://schemas.microsoft.com/office/drawing/2014/main" id="{2B3C7830-F6AA-41CE-83B9-C747D5821941}"/>
                  </a:ext>
                </a:extLst>
              </p:cNvPr>
              <p:cNvSpPr>
                <a:spLocks/>
              </p:cNvSpPr>
              <p:nvPr/>
            </p:nvSpPr>
            <p:spPr bwMode="auto">
              <a:xfrm>
                <a:off x="3041626" y="6053156"/>
                <a:ext cx="15875" cy="9525"/>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7" name="Freeform 224">
                <a:extLst>
                  <a:ext uri="{FF2B5EF4-FFF2-40B4-BE49-F238E27FC236}">
                    <a16:creationId xmlns:a16="http://schemas.microsoft.com/office/drawing/2014/main" id="{C258E600-F3FB-435F-9F15-A9176C8A3FDD}"/>
                  </a:ext>
                </a:extLst>
              </p:cNvPr>
              <p:cNvSpPr>
                <a:spLocks/>
              </p:cNvSpPr>
              <p:nvPr/>
            </p:nvSpPr>
            <p:spPr bwMode="auto">
              <a:xfrm>
                <a:off x="2979714" y="6038868"/>
                <a:ext cx="17462" cy="9525"/>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8" name="Freeform 225">
                <a:extLst>
                  <a:ext uri="{FF2B5EF4-FFF2-40B4-BE49-F238E27FC236}">
                    <a16:creationId xmlns:a16="http://schemas.microsoft.com/office/drawing/2014/main" id="{2D15AF1E-26E5-48F9-AC51-CD7C818E68FC}"/>
                  </a:ext>
                </a:extLst>
              </p:cNvPr>
              <p:cNvSpPr>
                <a:spLocks/>
              </p:cNvSpPr>
              <p:nvPr/>
            </p:nvSpPr>
            <p:spPr bwMode="auto">
              <a:xfrm>
                <a:off x="2998764" y="6030931"/>
                <a:ext cx="6350" cy="9525"/>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9" name="Freeform 226">
                <a:extLst>
                  <a:ext uri="{FF2B5EF4-FFF2-40B4-BE49-F238E27FC236}">
                    <a16:creationId xmlns:a16="http://schemas.microsoft.com/office/drawing/2014/main" id="{C26E896F-05E0-48B8-A6DB-893939218DDD}"/>
                  </a:ext>
                </a:extLst>
              </p:cNvPr>
              <p:cNvSpPr>
                <a:spLocks/>
              </p:cNvSpPr>
              <p:nvPr/>
            </p:nvSpPr>
            <p:spPr bwMode="auto">
              <a:xfrm>
                <a:off x="2979714" y="6015056"/>
                <a:ext cx="14287" cy="17462"/>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0" name="Freeform 227">
                <a:extLst>
                  <a:ext uri="{FF2B5EF4-FFF2-40B4-BE49-F238E27FC236}">
                    <a16:creationId xmlns:a16="http://schemas.microsoft.com/office/drawing/2014/main" id="{7831FE5E-1A40-4C89-B175-42AD1CA247AB}"/>
                  </a:ext>
                </a:extLst>
              </p:cNvPr>
              <p:cNvSpPr>
                <a:spLocks/>
              </p:cNvSpPr>
              <p:nvPr/>
            </p:nvSpPr>
            <p:spPr bwMode="auto">
              <a:xfrm>
                <a:off x="3179739" y="5940443"/>
                <a:ext cx="38100" cy="31750"/>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1" name="Freeform 228">
                <a:extLst>
                  <a:ext uri="{FF2B5EF4-FFF2-40B4-BE49-F238E27FC236}">
                    <a16:creationId xmlns:a16="http://schemas.microsoft.com/office/drawing/2014/main" id="{EC47F1B7-2714-4300-AC43-563A7575315A}"/>
                  </a:ext>
                </a:extLst>
              </p:cNvPr>
              <p:cNvSpPr>
                <a:spLocks/>
              </p:cNvSpPr>
              <p:nvPr/>
            </p:nvSpPr>
            <p:spPr bwMode="auto">
              <a:xfrm>
                <a:off x="3152751" y="5938856"/>
                <a:ext cx="34925" cy="30162"/>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2" name="Freeform 229">
                <a:extLst>
                  <a:ext uri="{FF2B5EF4-FFF2-40B4-BE49-F238E27FC236}">
                    <a16:creationId xmlns:a16="http://schemas.microsoft.com/office/drawing/2014/main" id="{7FA1DCA8-3359-46FF-9DD3-DF031A4584D0}"/>
                  </a:ext>
                </a:extLst>
              </p:cNvPr>
              <p:cNvSpPr>
                <a:spLocks/>
              </p:cNvSpPr>
              <p:nvPr/>
            </p:nvSpPr>
            <p:spPr bwMode="auto">
              <a:xfrm>
                <a:off x="3206726" y="5943618"/>
                <a:ext cx="14288" cy="7938"/>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3" name="Freeform 230">
                <a:extLst>
                  <a:ext uri="{FF2B5EF4-FFF2-40B4-BE49-F238E27FC236}">
                    <a16:creationId xmlns:a16="http://schemas.microsoft.com/office/drawing/2014/main" id="{376CE853-E6A1-425C-A53B-31495EA6BE0A}"/>
                  </a:ext>
                </a:extLst>
              </p:cNvPr>
              <p:cNvSpPr>
                <a:spLocks/>
              </p:cNvSpPr>
              <p:nvPr/>
            </p:nvSpPr>
            <p:spPr bwMode="auto">
              <a:xfrm>
                <a:off x="2898751" y="5186381"/>
                <a:ext cx="150813" cy="833437"/>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4" name="Freeform 231">
                <a:extLst>
                  <a:ext uri="{FF2B5EF4-FFF2-40B4-BE49-F238E27FC236}">
                    <a16:creationId xmlns:a16="http://schemas.microsoft.com/office/drawing/2014/main" id="{4BFCAAEA-BD38-49EE-A126-E5D2B6DC102C}"/>
                  </a:ext>
                </a:extLst>
              </p:cNvPr>
              <p:cNvSpPr>
                <a:spLocks/>
              </p:cNvSpPr>
              <p:nvPr/>
            </p:nvSpPr>
            <p:spPr bwMode="auto">
              <a:xfrm>
                <a:off x="7394551" y="5529281"/>
                <a:ext cx="101600" cy="157162"/>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5" name="Freeform 232">
                <a:extLst>
                  <a:ext uri="{FF2B5EF4-FFF2-40B4-BE49-F238E27FC236}">
                    <a16:creationId xmlns:a16="http://schemas.microsoft.com/office/drawing/2014/main" id="{34E9AC15-9B01-48E8-B767-ADD49BB58B25}"/>
                  </a:ext>
                </a:extLst>
              </p:cNvPr>
              <p:cNvSpPr>
                <a:spLocks/>
              </p:cNvSpPr>
              <p:nvPr/>
            </p:nvSpPr>
            <p:spPr bwMode="auto">
              <a:xfrm>
                <a:off x="4464026" y="3633806"/>
                <a:ext cx="33338" cy="53975"/>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6" name="Freeform 233">
                <a:extLst>
                  <a:ext uri="{FF2B5EF4-FFF2-40B4-BE49-F238E27FC236}">
                    <a16:creationId xmlns:a16="http://schemas.microsoft.com/office/drawing/2014/main" id="{23B4A8AB-9DD5-4509-B5D6-9F36CF83201C}"/>
                  </a:ext>
                </a:extLst>
              </p:cNvPr>
              <p:cNvSpPr>
                <a:spLocks/>
              </p:cNvSpPr>
              <p:nvPr/>
            </p:nvSpPr>
            <p:spPr bwMode="auto">
              <a:xfrm>
                <a:off x="1463651" y="3556018"/>
                <a:ext cx="52388" cy="57150"/>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7" name="Freeform 234">
                <a:extLst>
                  <a:ext uri="{FF2B5EF4-FFF2-40B4-BE49-F238E27FC236}">
                    <a16:creationId xmlns:a16="http://schemas.microsoft.com/office/drawing/2014/main" id="{66C12AA8-6A94-40AF-A146-3351071BC3FE}"/>
                  </a:ext>
                </a:extLst>
              </p:cNvPr>
              <p:cNvSpPr>
                <a:spLocks/>
              </p:cNvSpPr>
              <p:nvPr/>
            </p:nvSpPr>
            <p:spPr bwMode="auto">
              <a:xfrm>
                <a:off x="4371951" y="3817956"/>
                <a:ext cx="7938" cy="11112"/>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8" name="Freeform 239">
                <a:extLst>
                  <a:ext uri="{FF2B5EF4-FFF2-40B4-BE49-F238E27FC236}">
                    <a16:creationId xmlns:a16="http://schemas.microsoft.com/office/drawing/2014/main" id="{F51541A0-1986-48EC-AD9C-65879A3B68C9}"/>
                  </a:ext>
                </a:extLst>
              </p:cNvPr>
              <p:cNvSpPr>
                <a:spLocks/>
              </p:cNvSpPr>
              <p:nvPr/>
            </p:nvSpPr>
            <p:spPr bwMode="auto">
              <a:xfrm>
                <a:off x="5203801" y="4403743"/>
                <a:ext cx="17463" cy="17463"/>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9" name="Freeform 240">
                <a:extLst>
                  <a:ext uri="{FF2B5EF4-FFF2-40B4-BE49-F238E27FC236}">
                    <a16:creationId xmlns:a16="http://schemas.microsoft.com/office/drawing/2014/main" id="{FA04EAF1-4C8D-4FE3-BEDC-315C42E9EDE1}"/>
                  </a:ext>
                </a:extLst>
              </p:cNvPr>
              <p:cNvSpPr>
                <a:spLocks/>
              </p:cNvSpPr>
              <p:nvPr/>
            </p:nvSpPr>
            <p:spPr bwMode="auto">
              <a:xfrm>
                <a:off x="4303689" y="3997343"/>
                <a:ext cx="7937" cy="4763"/>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0" name="Freeform 241">
                <a:extLst>
                  <a:ext uri="{FF2B5EF4-FFF2-40B4-BE49-F238E27FC236}">
                    <a16:creationId xmlns:a16="http://schemas.microsoft.com/office/drawing/2014/main" id="{756C6558-F08B-4E9C-BE04-136EE418198F}"/>
                  </a:ext>
                </a:extLst>
              </p:cNvPr>
              <p:cNvSpPr>
                <a:spLocks/>
              </p:cNvSpPr>
              <p:nvPr/>
            </p:nvSpPr>
            <p:spPr bwMode="auto">
              <a:xfrm>
                <a:off x="4883126" y="4259281"/>
                <a:ext cx="12700" cy="12700"/>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71" name="Group 242">
                <a:extLst>
                  <a:ext uri="{FF2B5EF4-FFF2-40B4-BE49-F238E27FC236}">
                    <a16:creationId xmlns:a16="http://schemas.microsoft.com/office/drawing/2014/main" id="{2356527F-C483-47A6-A5CF-24464EFBC931}"/>
                  </a:ext>
                </a:extLst>
              </p:cNvPr>
              <p:cNvGrpSpPr>
                <a:grpSpLocks noChangeAspect="1"/>
              </p:cNvGrpSpPr>
              <p:nvPr/>
            </p:nvGrpSpPr>
            <p:grpSpPr bwMode="auto">
              <a:xfrm>
                <a:off x="7464401" y="5108593"/>
                <a:ext cx="85725" cy="71438"/>
                <a:chOff x="2864" y="2525"/>
                <a:chExt cx="248" cy="206"/>
              </a:xfrm>
            </p:grpSpPr>
            <p:sp>
              <p:nvSpPr>
                <p:cNvPr id="336" name="Freeform 243">
                  <a:extLst>
                    <a:ext uri="{FF2B5EF4-FFF2-40B4-BE49-F238E27FC236}">
                      <a16:creationId xmlns:a16="http://schemas.microsoft.com/office/drawing/2014/main" id="{786C3FEC-E640-466C-9CE7-582A870155D5}"/>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7" name="Freeform 244">
                  <a:extLst>
                    <a:ext uri="{FF2B5EF4-FFF2-40B4-BE49-F238E27FC236}">
                      <a16:creationId xmlns:a16="http://schemas.microsoft.com/office/drawing/2014/main" id="{6AF33FC6-FDF8-4D00-B929-91F4F632DD38}"/>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72" name="Group 245">
                <a:extLst>
                  <a:ext uri="{FF2B5EF4-FFF2-40B4-BE49-F238E27FC236}">
                    <a16:creationId xmlns:a16="http://schemas.microsoft.com/office/drawing/2014/main" id="{0D0B86BB-25C1-4641-A3F1-24C2D773570B}"/>
                  </a:ext>
                </a:extLst>
              </p:cNvPr>
              <p:cNvGrpSpPr>
                <a:grpSpLocks noChangeAspect="1"/>
              </p:cNvGrpSpPr>
              <p:nvPr/>
            </p:nvGrpSpPr>
            <p:grpSpPr bwMode="auto">
              <a:xfrm>
                <a:off x="4511657" y="4168784"/>
                <a:ext cx="12701" cy="11112"/>
                <a:chOff x="9952" y="13024"/>
                <a:chExt cx="1640" cy="1406"/>
              </a:xfrm>
            </p:grpSpPr>
            <p:sp>
              <p:nvSpPr>
                <p:cNvPr id="334" name="Freeform 246">
                  <a:extLst>
                    <a:ext uri="{FF2B5EF4-FFF2-40B4-BE49-F238E27FC236}">
                      <a16:creationId xmlns:a16="http://schemas.microsoft.com/office/drawing/2014/main" id="{342ABE1A-CB03-4D62-848B-CF4F63DA404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5" name="Freeform 247">
                  <a:extLst>
                    <a:ext uri="{FF2B5EF4-FFF2-40B4-BE49-F238E27FC236}">
                      <a16:creationId xmlns:a16="http://schemas.microsoft.com/office/drawing/2014/main" id="{71A95EA1-1C47-4220-9AE0-FDAAEC2C2C7E}"/>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73" name="Freeform 248">
                <a:extLst>
                  <a:ext uri="{FF2B5EF4-FFF2-40B4-BE49-F238E27FC236}">
                    <a16:creationId xmlns:a16="http://schemas.microsoft.com/office/drawing/2014/main" id="{6A2405E3-CA6E-4C8B-A52A-8D2C695C1162}"/>
                  </a:ext>
                </a:extLst>
              </p:cNvPr>
              <p:cNvSpPr>
                <a:spLocks/>
              </p:cNvSpPr>
              <p:nvPr/>
            </p:nvSpPr>
            <p:spPr bwMode="auto">
              <a:xfrm>
                <a:off x="4662464" y="4457718"/>
                <a:ext cx="301625" cy="247650"/>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4" name="Freeform 249">
                <a:extLst>
                  <a:ext uri="{FF2B5EF4-FFF2-40B4-BE49-F238E27FC236}">
                    <a16:creationId xmlns:a16="http://schemas.microsoft.com/office/drawing/2014/main" id="{5D970100-1C93-4C22-8C22-7F6E548B00DE}"/>
                  </a:ext>
                </a:extLst>
              </p:cNvPr>
              <p:cNvSpPr>
                <a:spLocks/>
              </p:cNvSpPr>
              <p:nvPr/>
            </p:nvSpPr>
            <p:spPr bwMode="auto">
              <a:xfrm>
                <a:off x="4691039" y="4641868"/>
                <a:ext cx="214312" cy="158750"/>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5" name="Freeform 251">
                <a:extLst>
                  <a:ext uri="{FF2B5EF4-FFF2-40B4-BE49-F238E27FC236}">
                    <a16:creationId xmlns:a16="http://schemas.microsoft.com/office/drawing/2014/main" id="{B0437441-46F5-4473-83F4-3615669F492E}"/>
                  </a:ext>
                </a:extLst>
              </p:cNvPr>
              <p:cNvSpPr>
                <a:spLocks/>
              </p:cNvSpPr>
              <p:nvPr/>
            </p:nvSpPr>
            <p:spPr bwMode="auto">
              <a:xfrm>
                <a:off x="5052989" y="4046556"/>
                <a:ext cx="66675" cy="49212"/>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6" name="Freeform 252">
                <a:extLst>
                  <a:ext uri="{FF2B5EF4-FFF2-40B4-BE49-F238E27FC236}">
                    <a16:creationId xmlns:a16="http://schemas.microsoft.com/office/drawing/2014/main" id="{E285BA02-7956-4E33-8631-FD36318BAD9A}"/>
                  </a:ext>
                </a:extLst>
              </p:cNvPr>
              <p:cNvSpPr>
                <a:spLocks/>
              </p:cNvSpPr>
              <p:nvPr/>
            </p:nvSpPr>
            <p:spPr bwMode="auto">
              <a:xfrm>
                <a:off x="5081564" y="4078306"/>
                <a:ext cx="30162" cy="17462"/>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7" name="Freeform 43">
                <a:extLst>
                  <a:ext uri="{FF2B5EF4-FFF2-40B4-BE49-F238E27FC236}">
                    <a16:creationId xmlns:a16="http://schemas.microsoft.com/office/drawing/2014/main" id="{CEEDB8B1-FE78-433F-9356-D98E395F8763}"/>
                  </a:ext>
                </a:extLst>
              </p:cNvPr>
              <p:cNvSpPr>
                <a:spLocks noChangeAspect="1"/>
              </p:cNvSpPr>
              <p:nvPr/>
            </p:nvSpPr>
            <p:spPr bwMode="auto">
              <a:xfrm rot="287104">
                <a:off x="4613251" y="4013218"/>
                <a:ext cx="30163" cy="73025"/>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8" name="Freeform 42">
                <a:extLst>
                  <a:ext uri="{FF2B5EF4-FFF2-40B4-BE49-F238E27FC236}">
                    <a16:creationId xmlns:a16="http://schemas.microsoft.com/office/drawing/2014/main" id="{833FDE88-34B5-4065-8EAE-7098E085233F}"/>
                  </a:ext>
                </a:extLst>
              </p:cNvPr>
              <p:cNvSpPr>
                <a:spLocks noChangeAspect="1"/>
              </p:cNvSpPr>
              <p:nvPr/>
            </p:nvSpPr>
            <p:spPr bwMode="auto">
              <a:xfrm>
                <a:off x="4606901" y="3927493"/>
                <a:ext cx="74613" cy="103188"/>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9" name="Freeform 44">
                <a:extLst>
                  <a:ext uri="{FF2B5EF4-FFF2-40B4-BE49-F238E27FC236}">
                    <a16:creationId xmlns:a16="http://schemas.microsoft.com/office/drawing/2014/main" id="{324ECEED-4205-4B87-9367-DE1D1AC99E93}"/>
                  </a:ext>
                </a:extLst>
              </p:cNvPr>
              <p:cNvSpPr>
                <a:spLocks noChangeAspect="1"/>
              </p:cNvSpPr>
              <p:nvPr/>
            </p:nvSpPr>
            <p:spPr bwMode="auto">
              <a:xfrm rot="287104">
                <a:off x="4602139" y="3990993"/>
                <a:ext cx="31750" cy="41275"/>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0" name="Freeform 46">
                <a:extLst>
                  <a:ext uri="{FF2B5EF4-FFF2-40B4-BE49-F238E27FC236}">
                    <a16:creationId xmlns:a16="http://schemas.microsoft.com/office/drawing/2014/main" id="{BC989CBF-E4E2-4557-BBF6-49F70AC3580C}"/>
                  </a:ext>
                </a:extLst>
              </p:cNvPr>
              <p:cNvSpPr>
                <a:spLocks noChangeAspect="1"/>
              </p:cNvSpPr>
              <p:nvPr/>
            </p:nvSpPr>
            <p:spPr bwMode="auto">
              <a:xfrm>
                <a:off x="4633889" y="4024331"/>
                <a:ext cx="46037" cy="34925"/>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1" name="Group 249">
                <a:extLst>
                  <a:ext uri="{FF2B5EF4-FFF2-40B4-BE49-F238E27FC236}">
                    <a16:creationId xmlns:a16="http://schemas.microsoft.com/office/drawing/2014/main" id="{33DFA6F2-D934-4F59-9246-EE7481642CD3}"/>
                  </a:ext>
                </a:extLst>
              </p:cNvPr>
              <p:cNvGrpSpPr>
                <a:grpSpLocks/>
              </p:cNvGrpSpPr>
              <p:nvPr/>
            </p:nvGrpSpPr>
            <p:grpSpPr bwMode="auto">
              <a:xfrm>
                <a:off x="6330926" y="4786331"/>
                <a:ext cx="17464" cy="14287"/>
                <a:chOff x="9180" y="8079"/>
                <a:chExt cx="13266" cy="10828"/>
              </a:xfrm>
            </p:grpSpPr>
            <p:sp>
              <p:nvSpPr>
                <p:cNvPr id="332" name="Freeform 250">
                  <a:extLst>
                    <a:ext uri="{FF2B5EF4-FFF2-40B4-BE49-F238E27FC236}">
                      <a16:creationId xmlns:a16="http://schemas.microsoft.com/office/drawing/2014/main" id="{6D675F74-57A6-401A-AFC5-8C223836850F}"/>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3" name="Freeform 251">
                  <a:extLst>
                    <a:ext uri="{FF2B5EF4-FFF2-40B4-BE49-F238E27FC236}">
                      <a16:creationId xmlns:a16="http://schemas.microsoft.com/office/drawing/2014/main" id="{F3261FD3-B6E3-4320-AAEC-017E6A139B3D}"/>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82" name="Group 252">
                <a:extLst>
                  <a:ext uri="{FF2B5EF4-FFF2-40B4-BE49-F238E27FC236}">
                    <a16:creationId xmlns:a16="http://schemas.microsoft.com/office/drawing/2014/main" id="{DC984876-3A87-42ED-8235-AF20A9EA67F3}"/>
                  </a:ext>
                </a:extLst>
              </p:cNvPr>
              <p:cNvGrpSpPr>
                <a:grpSpLocks/>
              </p:cNvGrpSpPr>
              <p:nvPr/>
            </p:nvGrpSpPr>
            <p:grpSpPr bwMode="auto">
              <a:xfrm>
                <a:off x="5589564" y="4719639"/>
                <a:ext cx="17462" cy="130174"/>
                <a:chOff x="19779" y="16370"/>
                <a:chExt cx="147" cy="1105"/>
              </a:xfrm>
            </p:grpSpPr>
            <p:sp>
              <p:nvSpPr>
                <p:cNvPr id="328" name="Freeform 77">
                  <a:extLst>
                    <a:ext uri="{FF2B5EF4-FFF2-40B4-BE49-F238E27FC236}">
                      <a16:creationId xmlns:a16="http://schemas.microsoft.com/office/drawing/2014/main" id="{AA3798AC-B71A-4504-B242-56A36365D728}"/>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9" name="Freeform 77">
                  <a:extLst>
                    <a:ext uri="{FF2B5EF4-FFF2-40B4-BE49-F238E27FC236}">
                      <a16:creationId xmlns:a16="http://schemas.microsoft.com/office/drawing/2014/main" id="{4EB92955-E8FF-4EA5-B743-165558C30D44}"/>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0" name="Freeform 255">
                  <a:extLst>
                    <a:ext uri="{FF2B5EF4-FFF2-40B4-BE49-F238E27FC236}">
                      <a16:creationId xmlns:a16="http://schemas.microsoft.com/office/drawing/2014/main" id="{34E022B3-AED5-4CC8-9E78-45EBD7237680}"/>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1" name="Freeform 256">
                  <a:extLst>
                    <a:ext uri="{FF2B5EF4-FFF2-40B4-BE49-F238E27FC236}">
                      <a16:creationId xmlns:a16="http://schemas.microsoft.com/office/drawing/2014/main" id="{224350F0-BBD7-484F-99A9-380BD955E799}"/>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3" name="Freeform 32">
                <a:extLst>
                  <a:ext uri="{FF2B5EF4-FFF2-40B4-BE49-F238E27FC236}">
                    <a16:creationId xmlns:a16="http://schemas.microsoft.com/office/drawing/2014/main" id="{5B2A0A7C-BBA4-4993-8F9A-B8E000FB7B48}"/>
                  </a:ext>
                </a:extLst>
              </p:cNvPr>
              <p:cNvSpPr>
                <a:spLocks/>
              </p:cNvSpPr>
              <p:nvPr/>
            </p:nvSpPr>
            <p:spPr bwMode="auto">
              <a:xfrm>
                <a:off x="4443389" y="3846531"/>
                <a:ext cx="142875" cy="69850"/>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4" name="Freeform 33">
                <a:extLst>
                  <a:ext uri="{FF2B5EF4-FFF2-40B4-BE49-F238E27FC236}">
                    <a16:creationId xmlns:a16="http://schemas.microsoft.com/office/drawing/2014/main" id="{D2E9C715-C5B3-4271-AE05-22FF3358A697}"/>
                  </a:ext>
                </a:extLst>
              </p:cNvPr>
              <p:cNvSpPr>
                <a:spLocks/>
              </p:cNvSpPr>
              <p:nvPr/>
            </p:nvSpPr>
            <p:spPr bwMode="auto">
              <a:xfrm>
                <a:off x="4375126" y="3881456"/>
                <a:ext cx="84138" cy="50800"/>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5" name="Freeform 259">
                <a:extLst>
                  <a:ext uri="{FF2B5EF4-FFF2-40B4-BE49-F238E27FC236}">
                    <a16:creationId xmlns:a16="http://schemas.microsoft.com/office/drawing/2014/main" id="{3AB2D83E-21E1-4B3A-8593-BF5EEBE24168}"/>
                  </a:ext>
                </a:extLst>
              </p:cNvPr>
              <p:cNvSpPr>
                <a:spLocks/>
              </p:cNvSpPr>
              <p:nvPr/>
            </p:nvSpPr>
            <p:spPr bwMode="auto">
              <a:xfrm>
                <a:off x="4440214" y="3889393"/>
                <a:ext cx="3175" cy="6350"/>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6" name="Freeform 140">
                <a:extLst>
                  <a:ext uri="{FF2B5EF4-FFF2-40B4-BE49-F238E27FC236}">
                    <a16:creationId xmlns:a16="http://schemas.microsoft.com/office/drawing/2014/main" id="{04A2B3E7-DA0B-406D-8425-9331FB9A3527}"/>
                  </a:ext>
                </a:extLst>
              </p:cNvPr>
              <p:cNvSpPr>
                <a:spLocks/>
              </p:cNvSpPr>
              <p:nvPr/>
            </p:nvSpPr>
            <p:spPr bwMode="auto">
              <a:xfrm>
                <a:off x="4181451" y="3781443"/>
                <a:ext cx="223838" cy="227013"/>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7" name="Freeform 150">
                <a:extLst>
                  <a:ext uri="{FF2B5EF4-FFF2-40B4-BE49-F238E27FC236}">
                    <a16:creationId xmlns:a16="http://schemas.microsoft.com/office/drawing/2014/main" id="{AADF095E-315C-43C1-ADCF-EFB075586CE9}"/>
                  </a:ext>
                </a:extLst>
              </p:cNvPr>
              <p:cNvSpPr>
                <a:spLocks/>
              </p:cNvSpPr>
              <p:nvPr/>
            </p:nvSpPr>
            <p:spPr bwMode="auto">
              <a:xfrm>
                <a:off x="4389414" y="3898918"/>
                <a:ext cx="209550" cy="225425"/>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8" name="Group 262">
                <a:extLst>
                  <a:ext uri="{FF2B5EF4-FFF2-40B4-BE49-F238E27FC236}">
                    <a16:creationId xmlns:a16="http://schemas.microsoft.com/office/drawing/2014/main" id="{E45910A7-2E1D-4875-AED0-6899BC18B35E}"/>
                  </a:ext>
                </a:extLst>
              </p:cNvPr>
              <p:cNvGrpSpPr>
                <a:grpSpLocks/>
              </p:cNvGrpSpPr>
              <p:nvPr/>
            </p:nvGrpSpPr>
            <p:grpSpPr bwMode="auto">
              <a:xfrm>
                <a:off x="4383064" y="4808614"/>
                <a:ext cx="82550" cy="73026"/>
                <a:chOff x="12536" y="13125"/>
                <a:chExt cx="262" cy="230"/>
              </a:xfrm>
            </p:grpSpPr>
            <p:sp>
              <p:nvSpPr>
                <p:cNvPr id="325" name="Freeform 83">
                  <a:extLst>
                    <a:ext uri="{FF2B5EF4-FFF2-40B4-BE49-F238E27FC236}">
                      <a16:creationId xmlns:a16="http://schemas.microsoft.com/office/drawing/2014/main" id="{BB188535-7BE3-4D2A-831B-AABF8B9A603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6" name="任意多边形 18">
                  <a:extLst>
                    <a:ext uri="{FF2B5EF4-FFF2-40B4-BE49-F238E27FC236}">
                      <a16:creationId xmlns:a16="http://schemas.microsoft.com/office/drawing/2014/main" id="{CB3F85A5-BC98-4EA8-AF44-887B3910F530}"/>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7" name="任意多边形 7">
                  <a:extLst>
                    <a:ext uri="{FF2B5EF4-FFF2-40B4-BE49-F238E27FC236}">
                      <a16:creationId xmlns:a16="http://schemas.microsoft.com/office/drawing/2014/main" id="{B5E1AC30-0E7A-471B-B1AB-FE909363767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9" name="Freeform 266">
                <a:extLst>
                  <a:ext uri="{FF2B5EF4-FFF2-40B4-BE49-F238E27FC236}">
                    <a16:creationId xmlns:a16="http://schemas.microsoft.com/office/drawing/2014/main" id="{B21209F6-FF5C-4F5E-82BC-02203B7FB663}"/>
                  </a:ext>
                </a:extLst>
              </p:cNvPr>
              <p:cNvSpPr>
                <a:spLocks/>
              </p:cNvSpPr>
              <p:nvPr/>
            </p:nvSpPr>
            <p:spPr bwMode="auto">
              <a:xfrm>
                <a:off x="4491014" y="4949843"/>
                <a:ext cx="19050" cy="25400"/>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0" name="Freeform 267">
                <a:extLst>
                  <a:ext uri="{FF2B5EF4-FFF2-40B4-BE49-F238E27FC236}">
                    <a16:creationId xmlns:a16="http://schemas.microsoft.com/office/drawing/2014/main" id="{117DD9F6-C583-4335-A019-587DAE13671B}"/>
                  </a:ext>
                </a:extLst>
              </p:cNvPr>
              <p:cNvSpPr>
                <a:spLocks/>
              </p:cNvSpPr>
              <p:nvPr/>
            </p:nvSpPr>
            <p:spPr bwMode="auto">
              <a:xfrm>
                <a:off x="3957614" y="4613293"/>
                <a:ext cx="55562" cy="14288"/>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1" name="Freeform 268">
                <a:extLst>
                  <a:ext uri="{FF2B5EF4-FFF2-40B4-BE49-F238E27FC236}">
                    <a16:creationId xmlns:a16="http://schemas.microsoft.com/office/drawing/2014/main" id="{9EF0F733-D318-40F0-BE2D-DB866C5A86D1}"/>
                  </a:ext>
                </a:extLst>
              </p:cNvPr>
              <p:cNvSpPr>
                <a:spLocks/>
              </p:cNvSpPr>
              <p:nvPr/>
            </p:nvSpPr>
            <p:spPr bwMode="auto">
              <a:xfrm>
                <a:off x="3959201" y="4635518"/>
                <a:ext cx="53975" cy="33338"/>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2" name="Freeform 58">
                <a:extLst>
                  <a:ext uri="{FF2B5EF4-FFF2-40B4-BE49-F238E27FC236}">
                    <a16:creationId xmlns:a16="http://schemas.microsoft.com/office/drawing/2014/main" id="{D0384330-4AEB-4671-9872-D84F939D5E2B}"/>
                  </a:ext>
                </a:extLst>
              </p:cNvPr>
              <p:cNvSpPr>
                <a:spLocks/>
              </p:cNvSpPr>
              <p:nvPr/>
            </p:nvSpPr>
            <p:spPr bwMode="auto">
              <a:xfrm>
                <a:off x="3960789" y="4345006"/>
                <a:ext cx="207962" cy="244475"/>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3" name="Freeform 51">
                <a:extLst>
                  <a:ext uri="{FF2B5EF4-FFF2-40B4-BE49-F238E27FC236}">
                    <a16:creationId xmlns:a16="http://schemas.microsoft.com/office/drawing/2014/main" id="{5D8A5FF4-0F95-4829-8A86-789B9365EF2E}"/>
                  </a:ext>
                </a:extLst>
              </p:cNvPr>
              <p:cNvSpPr>
                <a:spLocks/>
              </p:cNvSpPr>
              <p:nvPr/>
            </p:nvSpPr>
            <p:spPr bwMode="auto">
              <a:xfrm>
                <a:off x="4036989" y="4394218"/>
                <a:ext cx="306387" cy="287338"/>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4" name="Freeform 62">
                <a:extLst>
                  <a:ext uri="{FF2B5EF4-FFF2-40B4-BE49-F238E27FC236}">
                    <a16:creationId xmlns:a16="http://schemas.microsoft.com/office/drawing/2014/main" id="{9E58A072-B00B-49AC-9A57-F5A09972A53A}"/>
                  </a:ext>
                </a:extLst>
              </p:cNvPr>
              <p:cNvSpPr>
                <a:spLocks/>
              </p:cNvSpPr>
              <p:nvPr/>
            </p:nvSpPr>
            <p:spPr bwMode="auto">
              <a:xfrm>
                <a:off x="3986189" y="4635518"/>
                <a:ext cx="134937" cy="93663"/>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5" name="Freeform 427">
                <a:extLst>
                  <a:ext uri="{FF2B5EF4-FFF2-40B4-BE49-F238E27FC236}">
                    <a16:creationId xmlns:a16="http://schemas.microsoft.com/office/drawing/2014/main" id="{7971162F-4793-4B66-8AC2-871C448D8F92}"/>
                  </a:ext>
                </a:extLst>
              </p:cNvPr>
              <p:cNvSpPr>
                <a:spLocks noChangeAspect="1"/>
              </p:cNvSpPr>
              <p:nvPr/>
            </p:nvSpPr>
            <p:spPr bwMode="auto">
              <a:xfrm rot="21398148">
                <a:off x="5049814" y="5073668"/>
                <a:ext cx="6350" cy="14288"/>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6" name="Freeform 428">
                <a:extLst>
                  <a:ext uri="{FF2B5EF4-FFF2-40B4-BE49-F238E27FC236}">
                    <a16:creationId xmlns:a16="http://schemas.microsoft.com/office/drawing/2014/main" id="{44827897-B29C-4ECE-BB9A-7C8856ABFFC9}"/>
                  </a:ext>
                </a:extLst>
              </p:cNvPr>
              <p:cNvSpPr>
                <a:spLocks noChangeAspect="1"/>
              </p:cNvSpPr>
              <p:nvPr/>
            </p:nvSpPr>
            <p:spPr bwMode="auto">
              <a:xfrm rot="21398148">
                <a:off x="5057751" y="5089543"/>
                <a:ext cx="6350" cy="6350"/>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7" name="Freeform 429">
                <a:extLst>
                  <a:ext uri="{FF2B5EF4-FFF2-40B4-BE49-F238E27FC236}">
                    <a16:creationId xmlns:a16="http://schemas.microsoft.com/office/drawing/2014/main" id="{B176B68F-1424-4A3A-9738-CB89DC676018}"/>
                  </a:ext>
                </a:extLst>
              </p:cNvPr>
              <p:cNvSpPr>
                <a:spLocks noChangeAspect="1"/>
              </p:cNvSpPr>
              <p:nvPr/>
            </p:nvSpPr>
            <p:spPr bwMode="auto">
              <a:xfrm rot="21398148">
                <a:off x="5067276" y="5087956"/>
                <a:ext cx="4763" cy="6350"/>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98" name="Group 430">
                <a:extLst>
                  <a:ext uri="{FF2B5EF4-FFF2-40B4-BE49-F238E27FC236}">
                    <a16:creationId xmlns:a16="http://schemas.microsoft.com/office/drawing/2014/main" id="{0FA3312F-D162-4559-BFDE-9AD24EDD77B0}"/>
                  </a:ext>
                </a:extLst>
              </p:cNvPr>
              <p:cNvGrpSpPr>
                <a:grpSpLocks noChangeAspect="1"/>
              </p:cNvGrpSpPr>
              <p:nvPr/>
            </p:nvGrpSpPr>
            <p:grpSpPr bwMode="auto">
              <a:xfrm rot="21398148">
                <a:off x="5083260" y="5019663"/>
                <a:ext cx="85732" cy="55562"/>
                <a:chOff x="3018" y="2803"/>
                <a:chExt cx="191" cy="122"/>
              </a:xfrm>
            </p:grpSpPr>
            <p:sp>
              <p:nvSpPr>
                <p:cNvPr id="310" name="Freeform 431">
                  <a:extLst>
                    <a:ext uri="{FF2B5EF4-FFF2-40B4-BE49-F238E27FC236}">
                      <a16:creationId xmlns:a16="http://schemas.microsoft.com/office/drawing/2014/main" id="{0066DA35-6F08-4AD5-B9DB-B8A0B47CA411}"/>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1" name="Freeform 432">
                  <a:extLst>
                    <a:ext uri="{FF2B5EF4-FFF2-40B4-BE49-F238E27FC236}">
                      <a16:creationId xmlns:a16="http://schemas.microsoft.com/office/drawing/2014/main" id="{B9215F2F-052B-4CF1-9910-8E4D854CE303}"/>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2" name="Freeform 433">
                  <a:extLst>
                    <a:ext uri="{FF2B5EF4-FFF2-40B4-BE49-F238E27FC236}">
                      <a16:creationId xmlns:a16="http://schemas.microsoft.com/office/drawing/2014/main" id="{D19892B4-C89E-453A-A2A1-D0E8230826BF}"/>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3" name="Freeform 434">
                  <a:extLst>
                    <a:ext uri="{FF2B5EF4-FFF2-40B4-BE49-F238E27FC236}">
                      <a16:creationId xmlns:a16="http://schemas.microsoft.com/office/drawing/2014/main" id="{15A7E73E-FD37-477A-9BE0-9993FF724CB0}"/>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4" name="Freeform 435">
                  <a:extLst>
                    <a:ext uri="{FF2B5EF4-FFF2-40B4-BE49-F238E27FC236}">
                      <a16:creationId xmlns:a16="http://schemas.microsoft.com/office/drawing/2014/main" id="{F604301B-D76A-467A-B2CC-73023BDDEE7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5" name="Freeform 436">
                  <a:extLst>
                    <a:ext uri="{FF2B5EF4-FFF2-40B4-BE49-F238E27FC236}">
                      <a16:creationId xmlns:a16="http://schemas.microsoft.com/office/drawing/2014/main" id="{3B9D6765-2D4E-4474-9AE6-72CB1B5F78E9}"/>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6" name="Freeform 437">
                  <a:extLst>
                    <a:ext uri="{FF2B5EF4-FFF2-40B4-BE49-F238E27FC236}">
                      <a16:creationId xmlns:a16="http://schemas.microsoft.com/office/drawing/2014/main" id="{1C32E530-CE3F-42FE-B401-54D7D01AFB7F}"/>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7" name="Freeform 438">
                  <a:extLst>
                    <a:ext uri="{FF2B5EF4-FFF2-40B4-BE49-F238E27FC236}">
                      <a16:creationId xmlns:a16="http://schemas.microsoft.com/office/drawing/2014/main" id="{9F2DAD66-E4D2-4F9F-A02A-6B013BF7F784}"/>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8" name="Freeform 439">
                  <a:extLst>
                    <a:ext uri="{FF2B5EF4-FFF2-40B4-BE49-F238E27FC236}">
                      <a16:creationId xmlns:a16="http://schemas.microsoft.com/office/drawing/2014/main" id="{2DFCA5FF-4294-457C-9897-F2699BA30F6A}"/>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9" name="Freeform 440">
                  <a:extLst>
                    <a:ext uri="{FF2B5EF4-FFF2-40B4-BE49-F238E27FC236}">
                      <a16:creationId xmlns:a16="http://schemas.microsoft.com/office/drawing/2014/main" id="{CBAAFFB8-5FB9-4FA7-AC3E-36E6081F6A7A}"/>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0" name="Freeform 441">
                  <a:extLst>
                    <a:ext uri="{FF2B5EF4-FFF2-40B4-BE49-F238E27FC236}">
                      <a16:creationId xmlns:a16="http://schemas.microsoft.com/office/drawing/2014/main" id="{2C693D84-0D01-405E-A398-1033CCAADF51}"/>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1" name="Freeform 442">
                  <a:extLst>
                    <a:ext uri="{FF2B5EF4-FFF2-40B4-BE49-F238E27FC236}">
                      <a16:creationId xmlns:a16="http://schemas.microsoft.com/office/drawing/2014/main" id="{1015602B-6605-49D0-9570-A98C6B0E948F}"/>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2" name="Freeform 443">
                  <a:extLst>
                    <a:ext uri="{FF2B5EF4-FFF2-40B4-BE49-F238E27FC236}">
                      <a16:creationId xmlns:a16="http://schemas.microsoft.com/office/drawing/2014/main" id="{EE174BA4-0D40-49DE-AC73-3AD109F5DBA0}"/>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3" name="Freeform 444">
                  <a:extLst>
                    <a:ext uri="{FF2B5EF4-FFF2-40B4-BE49-F238E27FC236}">
                      <a16:creationId xmlns:a16="http://schemas.microsoft.com/office/drawing/2014/main" id="{3A158DD4-CE18-4D62-B216-A03EF600757D}"/>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4" name="Freeform 445">
                  <a:extLst>
                    <a:ext uri="{FF2B5EF4-FFF2-40B4-BE49-F238E27FC236}">
                      <a16:creationId xmlns:a16="http://schemas.microsoft.com/office/drawing/2014/main" id="{48BCB2F4-0643-41B5-AF5D-3AE88BC9E426}"/>
                    </a:ext>
                  </a:extLst>
                </p:cNvPr>
                <p:cNvSpPr>
                  <a:spLocks noChangeAspect="1"/>
                </p:cNvSpPr>
                <p:nvPr/>
              </p:nvSpPr>
              <p:spPr bwMode="auto">
                <a:xfrm>
                  <a:off x="3204" y="2817"/>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99" name="Freeform 446">
                <a:extLst>
                  <a:ext uri="{FF2B5EF4-FFF2-40B4-BE49-F238E27FC236}">
                    <a16:creationId xmlns:a16="http://schemas.microsoft.com/office/drawing/2014/main" id="{DCE50B5B-FAE4-4882-9A8B-184D0FA629B3}"/>
                  </a:ext>
                </a:extLst>
              </p:cNvPr>
              <p:cNvSpPr>
                <a:spLocks noChangeAspect="1"/>
              </p:cNvSpPr>
              <p:nvPr/>
            </p:nvSpPr>
            <p:spPr bwMode="auto">
              <a:xfrm rot="21398148">
                <a:off x="5291114" y="5240356"/>
                <a:ext cx="9525" cy="11112"/>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0" name="Freeform 447">
                <a:extLst>
                  <a:ext uri="{FF2B5EF4-FFF2-40B4-BE49-F238E27FC236}">
                    <a16:creationId xmlns:a16="http://schemas.microsoft.com/office/drawing/2014/main" id="{A30334EF-40DC-444F-81A0-2281DC675432}"/>
                  </a:ext>
                </a:extLst>
              </p:cNvPr>
              <p:cNvSpPr>
                <a:spLocks noChangeAspect="1"/>
              </p:cNvSpPr>
              <p:nvPr/>
            </p:nvSpPr>
            <p:spPr bwMode="auto">
              <a:xfrm rot="21398148">
                <a:off x="5254601" y="5253056"/>
                <a:ext cx="12700" cy="12700"/>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1" name="Freeform 448">
                <a:extLst>
                  <a:ext uri="{FF2B5EF4-FFF2-40B4-BE49-F238E27FC236}">
                    <a16:creationId xmlns:a16="http://schemas.microsoft.com/office/drawing/2014/main" id="{97F6ADB1-7452-4A67-B848-8A0CBC374FE0}"/>
                  </a:ext>
                </a:extLst>
              </p:cNvPr>
              <p:cNvSpPr>
                <a:spLocks noChangeAspect="1"/>
              </p:cNvSpPr>
              <p:nvPr/>
            </p:nvSpPr>
            <p:spPr bwMode="auto">
              <a:xfrm rot="21398148">
                <a:off x="5340326" y="5237181"/>
                <a:ext cx="9525" cy="6350"/>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302" name="Group 450">
                <a:extLst>
                  <a:ext uri="{FF2B5EF4-FFF2-40B4-BE49-F238E27FC236}">
                    <a16:creationId xmlns:a16="http://schemas.microsoft.com/office/drawing/2014/main" id="{C1A7BEFC-7F9C-4DA6-8868-1F790D850177}"/>
                  </a:ext>
                </a:extLst>
              </p:cNvPr>
              <p:cNvGrpSpPr>
                <a:grpSpLocks noChangeAspect="1"/>
              </p:cNvGrpSpPr>
              <p:nvPr/>
            </p:nvGrpSpPr>
            <p:grpSpPr bwMode="auto">
              <a:xfrm>
                <a:off x="3806803" y="4535494"/>
                <a:ext cx="17464" cy="30161"/>
                <a:chOff x="997" y="8534"/>
                <a:chExt cx="375" cy="631"/>
              </a:xfrm>
            </p:grpSpPr>
            <p:sp>
              <p:nvSpPr>
                <p:cNvPr id="307" name="Freeform 451">
                  <a:extLst>
                    <a:ext uri="{FF2B5EF4-FFF2-40B4-BE49-F238E27FC236}">
                      <a16:creationId xmlns:a16="http://schemas.microsoft.com/office/drawing/2014/main" id="{25B1AA35-80EC-4EAD-812B-2B3BCB2C0325}"/>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8" name="Freeform 452">
                  <a:extLst>
                    <a:ext uri="{FF2B5EF4-FFF2-40B4-BE49-F238E27FC236}">
                      <a16:creationId xmlns:a16="http://schemas.microsoft.com/office/drawing/2014/main" id="{2E29E36D-1775-4750-8BEA-7DFC10F85678}"/>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9" name="Freeform 453">
                  <a:extLst>
                    <a:ext uri="{FF2B5EF4-FFF2-40B4-BE49-F238E27FC236}">
                      <a16:creationId xmlns:a16="http://schemas.microsoft.com/office/drawing/2014/main" id="{8B4C9C06-A377-4692-B45E-3A76762FE655}"/>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303" name="任意多边形 7">
                <a:extLst>
                  <a:ext uri="{FF2B5EF4-FFF2-40B4-BE49-F238E27FC236}">
                    <a16:creationId xmlns:a16="http://schemas.microsoft.com/office/drawing/2014/main" id="{59D357E0-6933-4DC3-8251-A8CC1CC07BB2}"/>
                  </a:ext>
                </a:extLst>
              </p:cNvPr>
              <p:cNvSpPr>
                <a:spLocks noChangeAspect="1"/>
              </p:cNvSpPr>
              <p:nvPr/>
            </p:nvSpPr>
            <p:spPr bwMode="auto">
              <a:xfrm>
                <a:off x="4371951" y="4887931"/>
                <a:ext cx="3175" cy="3175"/>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4" name="Freeform 449">
                <a:extLst>
                  <a:ext uri="{FF2B5EF4-FFF2-40B4-BE49-F238E27FC236}">
                    <a16:creationId xmlns:a16="http://schemas.microsoft.com/office/drawing/2014/main" id="{626630C3-29D6-4F1E-A68D-A61D963D8BBF}"/>
                  </a:ext>
                </a:extLst>
              </p:cNvPr>
              <p:cNvSpPr>
                <a:spLocks noChangeAspect="1"/>
              </p:cNvSpPr>
              <p:nvPr/>
            </p:nvSpPr>
            <p:spPr bwMode="auto">
              <a:xfrm>
                <a:off x="4352901" y="4914918"/>
                <a:ext cx="7938" cy="11113"/>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5" name="Freeform 30">
                <a:extLst>
                  <a:ext uri="{FF2B5EF4-FFF2-40B4-BE49-F238E27FC236}">
                    <a16:creationId xmlns:a16="http://schemas.microsoft.com/office/drawing/2014/main" id="{73F14C60-24A7-4B5A-A073-1DCF0AE06172}"/>
                  </a:ext>
                </a:extLst>
              </p:cNvPr>
              <p:cNvSpPr>
                <a:spLocks/>
              </p:cNvSpPr>
              <p:nvPr/>
            </p:nvSpPr>
            <p:spPr bwMode="auto">
              <a:xfrm>
                <a:off x="5206976" y="4400568"/>
                <a:ext cx="134938" cy="155575"/>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6" name="Freeform 95">
                <a:extLst>
                  <a:ext uri="{FF2B5EF4-FFF2-40B4-BE49-F238E27FC236}">
                    <a16:creationId xmlns:a16="http://schemas.microsoft.com/office/drawing/2014/main" id="{4E3B2190-B793-48B7-B46C-E5D9F35D492F}"/>
                  </a:ext>
                </a:extLst>
              </p:cNvPr>
              <p:cNvSpPr>
                <a:spLocks noChangeAspect="1"/>
              </p:cNvSpPr>
              <p:nvPr/>
            </p:nvSpPr>
            <p:spPr bwMode="auto">
              <a:xfrm>
                <a:off x="5276826" y="4375168"/>
                <a:ext cx="6350" cy="12700"/>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cxnSp>
          <p:nvCxnSpPr>
            <p:cNvPr id="17" name="肘形连接符 141">
              <a:extLst>
                <a:ext uri="{FF2B5EF4-FFF2-40B4-BE49-F238E27FC236}">
                  <a16:creationId xmlns:a16="http://schemas.microsoft.com/office/drawing/2014/main" id="{01350BD7-90D2-40EE-8C31-A17E412C9398}"/>
                </a:ext>
              </a:extLst>
            </p:cNvPr>
            <p:cNvCxnSpPr>
              <a:cxnSpLocks/>
              <a:endCxn id="20" idx="2"/>
            </p:cNvCxnSpPr>
            <p:nvPr/>
          </p:nvCxnSpPr>
          <p:spPr>
            <a:xfrm rot="16200000" flipH="1">
              <a:off x="948885" y="2089160"/>
              <a:ext cx="1554934" cy="1233573"/>
            </a:xfrm>
            <a:prstGeom prst="bentConnector2">
              <a:avLst/>
            </a:prstGeom>
            <a:noFill/>
            <a:ln w="9525">
              <a:solidFill>
                <a:schemeClr val="accent2"/>
              </a:solidFill>
              <a:prstDash val="sysDash"/>
              <a:miter lim="800000"/>
              <a:headEnd/>
              <a:tailEnd/>
            </a:ln>
          </p:spPr>
        </p:cxnSp>
        <p:sp>
          <p:nvSpPr>
            <p:cNvPr id="56" name="圆角矩形 45">
              <a:extLst>
                <a:ext uri="{FF2B5EF4-FFF2-40B4-BE49-F238E27FC236}">
                  <a16:creationId xmlns:a16="http://schemas.microsoft.com/office/drawing/2014/main" id="{5D9F0A26-F9C5-4859-BF42-9FA69F7484A3}"/>
                </a:ext>
              </a:extLst>
            </p:cNvPr>
            <p:cNvSpPr/>
            <p:nvPr/>
          </p:nvSpPr>
          <p:spPr>
            <a:xfrm>
              <a:off x="392411" y="157161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Canada</a:t>
              </a:r>
            </a:p>
          </p:txBody>
        </p:sp>
        <p:sp>
          <p:nvSpPr>
            <p:cNvPr id="20" name="Oval 25">
              <a:extLst>
                <a:ext uri="{FF2B5EF4-FFF2-40B4-BE49-F238E27FC236}">
                  <a16:creationId xmlns:a16="http://schemas.microsoft.com/office/drawing/2014/main" id="{5F293B4F-20F6-4136-86DF-33B5B89FCA66}"/>
                </a:ext>
              </a:extLst>
            </p:cNvPr>
            <p:cNvSpPr>
              <a:spLocks noChangeArrowheads="1"/>
            </p:cNvSpPr>
            <p:nvPr/>
          </p:nvSpPr>
          <p:spPr bwMode="gray">
            <a:xfrm>
              <a:off x="2343138" y="3429002"/>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2" name="肘形连接符 141">
              <a:extLst>
                <a:ext uri="{FF2B5EF4-FFF2-40B4-BE49-F238E27FC236}">
                  <a16:creationId xmlns:a16="http://schemas.microsoft.com/office/drawing/2014/main" id="{7E06E212-F44E-4CD9-8FAF-A7B1D60FD25C}"/>
                </a:ext>
              </a:extLst>
            </p:cNvPr>
            <p:cNvCxnSpPr>
              <a:cxnSpLocks/>
              <a:endCxn id="1007" idx="4"/>
            </p:cNvCxnSpPr>
            <p:nvPr/>
          </p:nvCxnSpPr>
          <p:spPr>
            <a:xfrm rot="5400000" flipH="1" flipV="1">
              <a:off x="1601806" y="4849556"/>
              <a:ext cx="1233753" cy="619421"/>
            </a:xfrm>
            <a:prstGeom prst="bentConnector3">
              <a:avLst>
                <a:gd name="adj1" fmla="val 50000"/>
              </a:avLst>
            </a:prstGeom>
            <a:noFill/>
            <a:ln w="9525">
              <a:solidFill>
                <a:schemeClr val="accent2"/>
              </a:solidFill>
              <a:prstDash val="sysDash"/>
              <a:miter lim="800000"/>
              <a:headEnd/>
              <a:tailEnd/>
            </a:ln>
          </p:spPr>
        </p:cxnSp>
        <p:sp>
          <p:nvSpPr>
            <p:cNvPr id="53" name="圆角矩形 45">
              <a:extLst>
                <a:ext uri="{FF2B5EF4-FFF2-40B4-BE49-F238E27FC236}">
                  <a16:creationId xmlns:a16="http://schemas.microsoft.com/office/drawing/2014/main" id="{BA478367-CC96-4D1D-87BB-D8E3382A18BA}"/>
                </a:ext>
              </a:extLst>
            </p:cNvPr>
            <p:cNvSpPr/>
            <p:nvPr/>
          </p:nvSpPr>
          <p:spPr>
            <a:xfrm>
              <a:off x="353859" y="3857823"/>
              <a:ext cx="980094"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USA</a:t>
              </a:r>
            </a:p>
          </p:txBody>
        </p:sp>
        <p:sp>
          <p:nvSpPr>
            <p:cNvPr id="25" name="Oval 25">
              <a:extLst>
                <a:ext uri="{FF2B5EF4-FFF2-40B4-BE49-F238E27FC236}">
                  <a16:creationId xmlns:a16="http://schemas.microsoft.com/office/drawing/2014/main" id="{6B24C395-1F8D-4ACC-BF23-083D32475EE0}"/>
                </a:ext>
              </a:extLst>
            </p:cNvPr>
            <p:cNvSpPr>
              <a:spLocks noChangeArrowheads="1"/>
            </p:cNvSpPr>
            <p:nvPr/>
          </p:nvSpPr>
          <p:spPr bwMode="gray">
            <a:xfrm>
              <a:off x="2557452" y="4214820"/>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9" name="肘形连接符 141">
              <a:extLst>
                <a:ext uri="{FF2B5EF4-FFF2-40B4-BE49-F238E27FC236}">
                  <a16:creationId xmlns:a16="http://schemas.microsoft.com/office/drawing/2014/main" id="{50A2C6A4-BEDB-4BF5-B65D-F7123808EEDF}"/>
                </a:ext>
              </a:extLst>
            </p:cNvPr>
            <p:cNvCxnSpPr>
              <a:cxnSpLocks/>
              <a:stCxn id="47" idx="2"/>
              <a:endCxn id="31" idx="4"/>
            </p:cNvCxnSpPr>
            <p:nvPr/>
          </p:nvCxnSpPr>
          <p:spPr>
            <a:xfrm rot="5400000">
              <a:off x="5544315" y="2067979"/>
              <a:ext cx="2849043" cy="2290928"/>
            </a:xfrm>
            <a:prstGeom prst="bentConnector3">
              <a:avLst>
                <a:gd name="adj1" fmla="val 33114"/>
              </a:avLst>
            </a:prstGeom>
            <a:noFill/>
            <a:ln w="9525">
              <a:solidFill>
                <a:schemeClr val="accent2"/>
              </a:solidFill>
              <a:prstDash val="sysDash"/>
              <a:miter lim="800000"/>
              <a:headEnd/>
              <a:tailEnd/>
            </a:ln>
          </p:spPr>
        </p:cxnSp>
        <p:sp>
          <p:nvSpPr>
            <p:cNvPr id="47" name="圆角矩形 45">
              <a:extLst>
                <a:ext uri="{FF2B5EF4-FFF2-40B4-BE49-F238E27FC236}">
                  <a16:creationId xmlns:a16="http://schemas.microsoft.com/office/drawing/2014/main" id="{9477E298-7239-42A6-840F-2AB45CE76B68}"/>
                </a:ext>
              </a:extLst>
            </p:cNvPr>
            <p:cNvSpPr/>
            <p:nvPr/>
          </p:nvSpPr>
          <p:spPr>
            <a:xfrm>
              <a:off x="7323290" y="1366139"/>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India</a:t>
              </a:r>
            </a:p>
          </p:txBody>
        </p:sp>
        <p:sp>
          <p:nvSpPr>
            <p:cNvPr id="31" name="Oval 25">
              <a:extLst>
                <a:ext uri="{FF2B5EF4-FFF2-40B4-BE49-F238E27FC236}">
                  <a16:creationId xmlns:a16="http://schemas.microsoft.com/office/drawing/2014/main" id="{38CC60A5-E380-41F8-BC84-704696584308}"/>
                </a:ext>
              </a:extLst>
            </p:cNvPr>
            <p:cNvSpPr>
              <a:spLocks noChangeArrowheads="1"/>
            </p:cNvSpPr>
            <p:nvPr/>
          </p:nvSpPr>
          <p:spPr bwMode="gray">
            <a:xfrm>
              <a:off x="5768962" y="4529144"/>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35" name="肘形连接符 141">
              <a:extLst>
                <a:ext uri="{FF2B5EF4-FFF2-40B4-BE49-F238E27FC236}">
                  <a16:creationId xmlns:a16="http://schemas.microsoft.com/office/drawing/2014/main" id="{8F413911-7CFD-4B57-A7BC-5EDBE929D475}"/>
                </a:ext>
              </a:extLst>
            </p:cNvPr>
            <p:cNvCxnSpPr>
              <a:cxnSpLocks/>
              <a:stCxn id="40" idx="2"/>
              <a:endCxn id="38" idx="0"/>
            </p:cNvCxnSpPr>
            <p:nvPr/>
          </p:nvCxnSpPr>
          <p:spPr>
            <a:xfrm rot="16200000" flipH="1">
              <a:off x="3310969" y="2632684"/>
              <a:ext cx="1973641" cy="149247"/>
            </a:xfrm>
            <a:prstGeom prst="bentConnector3">
              <a:avLst>
                <a:gd name="adj1" fmla="val 50000"/>
              </a:avLst>
            </a:prstGeom>
            <a:noFill/>
            <a:ln w="9525">
              <a:solidFill>
                <a:schemeClr val="accent2"/>
              </a:solidFill>
              <a:prstDash val="sysDash"/>
              <a:miter lim="800000"/>
              <a:headEnd/>
              <a:tailEnd/>
            </a:ln>
          </p:spPr>
        </p:cxnSp>
        <p:sp>
          <p:nvSpPr>
            <p:cNvPr id="40" name="圆角矩形 45">
              <a:extLst>
                <a:ext uri="{FF2B5EF4-FFF2-40B4-BE49-F238E27FC236}">
                  <a16:creationId xmlns:a16="http://schemas.microsoft.com/office/drawing/2014/main" id="{026C62C7-FB52-476D-957B-3D72E84766E9}"/>
                </a:ext>
              </a:extLst>
            </p:cNvPr>
            <p:cNvSpPr/>
            <p:nvPr/>
          </p:nvSpPr>
          <p:spPr>
            <a:xfrm>
              <a:off x="3432156" y="129770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UK</a:t>
              </a:r>
            </a:p>
          </p:txBody>
        </p:sp>
        <p:sp>
          <p:nvSpPr>
            <p:cNvPr id="38" name="Oval 25">
              <a:extLst>
                <a:ext uri="{FF2B5EF4-FFF2-40B4-BE49-F238E27FC236}">
                  <a16:creationId xmlns:a16="http://schemas.microsoft.com/office/drawing/2014/main" id="{6C262958-DFFD-478E-8F29-AF8302B6CB9A}"/>
                </a:ext>
              </a:extLst>
            </p:cNvPr>
            <p:cNvSpPr>
              <a:spLocks noChangeArrowheads="1"/>
            </p:cNvSpPr>
            <p:nvPr/>
          </p:nvSpPr>
          <p:spPr bwMode="gray">
            <a:xfrm>
              <a:off x="4318002" y="369412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grpSp>
      <p:sp>
        <p:nvSpPr>
          <p:cNvPr id="680" name="Oval 25">
            <a:extLst>
              <a:ext uri="{FF2B5EF4-FFF2-40B4-BE49-F238E27FC236}">
                <a16:creationId xmlns:a16="http://schemas.microsoft.com/office/drawing/2014/main" id="{018326F6-1D4D-44DA-AE64-6BDC2CDE4EFD}"/>
              </a:ext>
            </a:extLst>
          </p:cNvPr>
          <p:cNvSpPr>
            <a:spLocks noChangeArrowheads="1"/>
          </p:cNvSpPr>
          <p:nvPr/>
        </p:nvSpPr>
        <p:spPr bwMode="gray">
          <a:xfrm>
            <a:off x="8964408" y="5546079"/>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1" name="圆角矩形 45">
            <a:extLst>
              <a:ext uri="{FF2B5EF4-FFF2-40B4-BE49-F238E27FC236}">
                <a16:creationId xmlns:a16="http://schemas.microsoft.com/office/drawing/2014/main" id="{2C0EB9C1-4C56-4AF2-94D3-AD7ADB581814}"/>
              </a:ext>
            </a:extLst>
          </p:cNvPr>
          <p:cNvSpPr/>
          <p:nvPr/>
        </p:nvSpPr>
        <p:spPr>
          <a:xfrm>
            <a:off x="10004014" y="4340865"/>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Australia</a:t>
            </a:r>
          </a:p>
        </p:txBody>
      </p:sp>
      <p:cxnSp>
        <p:nvCxnSpPr>
          <p:cNvPr id="682" name="肘形连接符 141">
            <a:extLst>
              <a:ext uri="{FF2B5EF4-FFF2-40B4-BE49-F238E27FC236}">
                <a16:creationId xmlns:a16="http://schemas.microsoft.com/office/drawing/2014/main" id="{27D9172B-7BBA-4C85-8A6B-AB242893F179}"/>
              </a:ext>
            </a:extLst>
          </p:cNvPr>
          <p:cNvCxnSpPr>
            <a:cxnSpLocks/>
            <a:stCxn id="681" idx="0"/>
            <a:endCxn id="680" idx="3"/>
          </p:cNvCxnSpPr>
          <p:nvPr/>
        </p:nvCxnSpPr>
        <p:spPr>
          <a:xfrm rot="16200000" flipH="1" flipV="1">
            <a:off x="9368464" y="3958107"/>
            <a:ext cx="1309955" cy="2075469"/>
          </a:xfrm>
          <a:prstGeom prst="bentConnector5">
            <a:avLst>
              <a:gd name="adj1" fmla="val -17451"/>
              <a:gd name="adj2" fmla="val 72477"/>
              <a:gd name="adj3" fmla="val 117451"/>
            </a:avLst>
          </a:prstGeom>
          <a:noFill/>
          <a:ln w="9525">
            <a:solidFill>
              <a:schemeClr val="accent2"/>
            </a:solidFill>
            <a:prstDash val="sysDash"/>
            <a:miter lim="800000"/>
            <a:headEnd/>
            <a:tailEnd/>
          </a:ln>
        </p:spPr>
      </p:cxnSp>
      <p:sp>
        <p:nvSpPr>
          <p:cNvPr id="683" name="Oval 25">
            <a:extLst>
              <a:ext uri="{FF2B5EF4-FFF2-40B4-BE49-F238E27FC236}">
                <a16:creationId xmlns:a16="http://schemas.microsoft.com/office/drawing/2014/main" id="{84F6696A-15A3-49A1-BD72-788F658BFA9F}"/>
              </a:ext>
            </a:extLst>
          </p:cNvPr>
          <p:cNvSpPr>
            <a:spLocks noChangeArrowheads="1"/>
          </p:cNvSpPr>
          <p:nvPr/>
        </p:nvSpPr>
        <p:spPr bwMode="gray">
          <a:xfrm>
            <a:off x="8084275" y="510322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4" name="圆角矩形 45">
            <a:extLst>
              <a:ext uri="{FF2B5EF4-FFF2-40B4-BE49-F238E27FC236}">
                <a16:creationId xmlns:a16="http://schemas.microsoft.com/office/drawing/2014/main" id="{EB50D173-351B-47DC-A155-2A90BF911640}"/>
              </a:ext>
            </a:extLst>
          </p:cNvPr>
          <p:cNvSpPr/>
          <p:nvPr/>
        </p:nvSpPr>
        <p:spPr>
          <a:xfrm>
            <a:off x="4332849" y="6219473"/>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Singapore</a:t>
            </a:r>
          </a:p>
        </p:txBody>
      </p:sp>
      <p:cxnSp>
        <p:nvCxnSpPr>
          <p:cNvPr id="685" name="肘形连接符 141">
            <a:extLst>
              <a:ext uri="{FF2B5EF4-FFF2-40B4-BE49-F238E27FC236}">
                <a16:creationId xmlns:a16="http://schemas.microsoft.com/office/drawing/2014/main" id="{EAD1045C-C4B3-4044-8B05-24BAD9F587B3}"/>
              </a:ext>
            </a:extLst>
          </p:cNvPr>
          <p:cNvCxnSpPr>
            <a:cxnSpLocks/>
            <a:stCxn id="683" idx="3"/>
            <a:endCxn id="684" idx="0"/>
          </p:cNvCxnSpPr>
          <p:nvPr/>
        </p:nvCxnSpPr>
        <p:spPr>
          <a:xfrm rot="5400000">
            <a:off x="6242039" y="4355937"/>
            <a:ext cx="1011509" cy="2715563"/>
          </a:xfrm>
          <a:prstGeom prst="bentConnector3">
            <a:avLst>
              <a:gd name="adj1" fmla="val 50000"/>
            </a:avLst>
          </a:prstGeom>
          <a:noFill/>
          <a:ln w="9525">
            <a:solidFill>
              <a:schemeClr val="accent2"/>
            </a:solidFill>
            <a:prstDash val="sysDash"/>
            <a:miter lim="800000"/>
            <a:headEnd/>
            <a:tailEnd/>
          </a:ln>
        </p:spPr>
      </p:cxnSp>
      <p:sp>
        <p:nvSpPr>
          <p:cNvPr id="690" name="圆角矩形 45">
            <a:extLst>
              <a:ext uri="{FF2B5EF4-FFF2-40B4-BE49-F238E27FC236}">
                <a16:creationId xmlns:a16="http://schemas.microsoft.com/office/drawing/2014/main" id="{6C036ABF-6726-4381-9663-55AC49A65FC5}"/>
              </a:ext>
            </a:extLst>
          </p:cNvPr>
          <p:cNvSpPr/>
          <p:nvPr/>
        </p:nvSpPr>
        <p:spPr>
          <a:xfrm>
            <a:off x="8062707" y="6228109"/>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Malaysia</a:t>
            </a:r>
          </a:p>
        </p:txBody>
      </p:sp>
      <p:cxnSp>
        <p:nvCxnSpPr>
          <p:cNvPr id="997" name="肘形连接符 141">
            <a:extLst>
              <a:ext uri="{FF2B5EF4-FFF2-40B4-BE49-F238E27FC236}">
                <a16:creationId xmlns:a16="http://schemas.microsoft.com/office/drawing/2014/main" id="{57EDE7A5-98A0-45E2-A512-1A4A85536AF6}"/>
              </a:ext>
            </a:extLst>
          </p:cNvPr>
          <p:cNvCxnSpPr>
            <a:cxnSpLocks/>
            <a:stCxn id="1022" idx="5"/>
          </p:cNvCxnSpPr>
          <p:nvPr/>
        </p:nvCxnSpPr>
        <p:spPr>
          <a:xfrm rot="16200000" flipH="1">
            <a:off x="7750744" y="5421792"/>
            <a:ext cx="1375078" cy="398782"/>
          </a:xfrm>
          <a:prstGeom prst="bentConnector3">
            <a:avLst>
              <a:gd name="adj1" fmla="val 50000"/>
            </a:avLst>
          </a:prstGeom>
          <a:noFill/>
          <a:ln w="9525">
            <a:solidFill>
              <a:schemeClr val="accent2"/>
            </a:solidFill>
            <a:prstDash val="sysDash"/>
            <a:miter lim="800000"/>
            <a:headEnd/>
            <a:tailEnd/>
          </a:ln>
        </p:spPr>
      </p:cxnSp>
      <p:cxnSp>
        <p:nvCxnSpPr>
          <p:cNvPr id="1002" name="肘形连接符 141">
            <a:extLst>
              <a:ext uri="{FF2B5EF4-FFF2-40B4-BE49-F238E27FC236}">
                <a16:creationId xmlns:a16="http://schemas.microsoft.com/office/drawing/2014/main" id="{0F68F1E1-C2CF-4E3C-BF8F-D4171D774A00}"/>
              </a:ext>
            </a:extLst>
          </p:cNvPr>
          <p:cNvCxnSpPr>
            <a:cxnSpLocks/>
            <a:stCxn id="25" idx="1"/>
            <a:endCxn id="53" idx="3"/>
          </p:cNvCxnSpPr>
          <p:nvPr/>
        </p:nvCxnSpPr>
        <p:spPr>
          <a:xfrm rot="16200000" flipV="1">
            <a:off x="2279966" y="3323782"/>
            <a:ext cx="182163" cy="1656471"/>
          </a:xfrm>
          <a:prstGeom prst="bentConnector2">
            <a:avLst/>
          </a:prstGeom>
          <a:noFill/>
          <a:ln w="9525">
            <a:solidFill>
              <a:schemeClr val="accent2"/>
            </a:solidFill>
            <a:prstDash val="sysDash"/>
            <a:miter lim="800000"/>
            <a:headEnd/>
            <a:tailEnd/>
          </a:ln>
        </p:spPr>
      </p:cxnSp>
      <p:sp>
        <p:nvSpPr>
          <p:cNvPr id="1007" name="Oval 25">
            <a:extLst>
              <a:ext uri="{FF2B5EF4-FFF2-40B4-BE49-F238E27FC236}">
                <a16:creationId xmlns:a16="http://schemas.microsoft.com/office/drawing/2014/main" id="{88C858DC-F112-4F0C-A6CD-627E358905C1}"/>
              </a:ext>
            </a:extLst>
          </p:cNvPr>
          <p:cNvSpPr>
            <a:spLocks noChangeArrowheads="1"/>
          </p:cNvSpPr>
          <p:nvPr/>
        </p:nvSpPr>
        <p:spPr bwMode="gray">
          <a:xfrm>
            <a:off x="3255957" y="448463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08" name="圆角矩形 45">
            <a:extLst>
              <a:ext uri="{FF2B5EF4-FFF2-40B4-BE49-F238E27FC236}">
                <a16:creationId xmlns:a16="http://schemas.microsoft.com/office/drawing/2014/main" id="{315CA056-D750-4A0C-BFCD-673828A5FB24}"/>
              </a:ext>
            </a:extLst>
          </p:cNvPr>
          <p:cNvSpPr/>
          <p:nvPr/>
        </p:nvSpPr>
        <p:spPr>
          <a:xfrm>
            <a:off x="1616444" y="5884326"/>
            <a:ext cx="1665775"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Mexico</a:t>
            </a:r>
          </a:p>
        </p:txBody>
      </p:sp>
      <p:sp>
        <p:nvSpPr>
          <p:cNvPr id="1022" name="Oval 25">
            <a:extLst>
              <a:ext uri="{FF2B5EF4-FFF2-40B4-BE49-F238E27FC236}">
                <a16:creationId xmlns:a16="http://schemas.microsoft.com/office/drawing/2014/main" id="{8BE9E344-2C75-48F4-9090-64D500EBC17C}"/>
              </a:ext>
            </a:extLst>
          </p:cNvPr>
          <p:cNvSpPr>
            <a:spLocks noChangeArrowheads="1"/>
          </p:cNvSpPr>
          <p:nvPr/>
        </p:nvSpPr>
        <p:spPr bwMode="gray">
          <a:xfrm>
            <a:off x="8114755" y="482890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26" name="圆角矩形 45">
            <a:extLst>
              <a:ext uri="{FF2B5EF4-FFF2-40B4-BE49-F238E27FC236}">
                <a16:creationId xmlns:a16="http://schemas.microsoft.com/office/drawing/2014/main" id="{517C307A-E1AC-4D1C-A9A3-5ACD52A1C6FE}"/>
              </a:ext>
            </a:extLst>
          </p:cNvPr>
          <p:cNvSpPr/>
          <p:nvPr/>
        </p:nvSpPr>
        <p:spPr>
          <a:xfrm>
            <a:off x="6933287" y="1239081"/>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Germany</a:t>
            </a:r>
          </a:p>
        </p:txBody>
      </p:sp>
      <p:sp>
        <p:nvSpPr>
          <p:cNvPr id="1028" name="Oval 25">
            <a:extLst>
              <a:ext uri="{FF2B5EF4-FFF2-40B4-BE49-F238E27FC236}">
                <a16:creationId xmlns:a16="http://schemas.microsoft.com/office/drawing/2014/main" id="{12205D06-CF01-4E8E-8D8A-9BB86B0A7F8D}"/>
              </a:ext>
            </a:extLst>
          </p:cNvPr>
          <p:cNvSpPr>
            <a:spLocks noChangeArrowheads="1"/>
          </p:cNvSpPr>
          <p:nvPr/>
        </p:nvSpPr>
        <p:spPr bwMode="gray">
          <a:xfrm>
            <a:off x="5835707" y="3597330"/>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1029" name="肘形连接符 141">
            <a:extLst>
              <a:ext uri="{FF2B5EF4-FFF2-40B4-BE49-F238E27FC236}">
                <a16:creationId xmlns:a16="http://schemas.microsoft.com/office/drawing/2014/main" id="{4C774280-DD46-4DAF-97D0-942C2165A4E8}"/>
              </a:ext>
            </a:extLst>
          </p:cNvPr>
          <p:cNvCxnSpPr>
            <a:cxnSpLocks/>
            <a:endCxn id="1028" idx="7"/>
          </p:cNvCxnSpPr>
          <p:nvPr/>
        </p:nvCxnSpPr>
        <p:spPr>
          <a:xfrm rot="5400000">
            <a:off x="5932380" y="1613542"/>
            <a:ext cx="2029224" cy="1974295"/>
          </a:xfrm>
          <a:prstGeom prst="bentConnector3">
            <a:avLst>
              <a:gd name="adj1" fmla="val 35480"/>
            </a:avLst>
          </a:prstGeom>
          <a:noFill/>
          <a:ln w="9525">
            <a:solidFill>
              <a:schemeClr val="accent2"/>
            </a:solidFill>
            <a:prstDash val="sysDash"/>
            <a:miter lim="800000"/>
            <a:headEnd/>
            <a:tailEnd/>
          </a:ln>
        </p:spPr>
      </p:cxnSp>
    </p:spTree>
    <p:extLst>
      <p:ext uri="{BB962C8B-B14F-4D97-AF65-F5344CB8AC3E}">
        <p14:creationId xmlns:p14="http://schemas.microsoft.com/office/powerpoint/2010/main" val="3466394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endParaRPr lang="en-US" sz="4400" dirty="0">
              <a:solidFill>
                <a:schemeClr val="accent1"/>
              </a:solidFill>
            </a:endParaRPr>
          </a:p>
          <a:p>
            <a:pPr defTabSz="932563">
              <a:defRPr/>
            </a:pPr>
            <a:r>
              <a:rPr lang="en-US" sz="2800" dirty="0">
                <a:solidFill>
                  <a:schemeClr val="accent1"/>
                </a:solidFill>
              </a:rPr>
              <a:t>Azure Form Recognizer is a cognitive service that uses machine learning technology to identify and extract key-value pairs and table data from form documents. It then outputs structured data that includes the relationships in the original file. You can call your custom Form Recognizer model using a simple REST API in order to reduce complexity and easily integrate it into your workflow or application</a:t>
            </a: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014107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 </a:t>
            </a:r>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261764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609234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86849" y="1111190"/>
            <a:ext cx="11942868" cy="7263527"/>
          </a:xfrm>
          <a:prstGeom prst="rect">
            <a:avLst/>
          </a:prstGeom>
        </p:spPr>
        <p:txBody>
          <a:bodyPr wrap="square">
            <a:spAutoFit/>
          </a:bodyPr>
          <a:lstStyle/>
          <a:p>
            <a:r>
              <a:rPr lang="en-US" b="1" dirty="0"/>
              <a:t>Form Recognizer works on input documents that meet the following requirements:</a:t>
            </a:r>
          </a:p>
          <a:p>
            <a:endParaRPr lang="en-US" dirty="0"/>
          </a:p>
          <a:p>
            <a:r>
              <a:rPr lang="en-US" dirty="0"/>
              <a:t>JPG, PNG, or PDF format (text or scanned). Text embedded PDFs are preferable because there is no possibility of error in character extraction and location.</a:t>
            </a:r>
          </a:p>
          <a:p>
            <a:r>
              <a:rPr lang="en-US" dirty="0"/>
              <a:t>File size must be less than 4 megabytes (MB)</a:t>
            </a:r>
          </a:p>
          <a:p>
            <a:r>
              <a:rPr lang="en-US" dirty="0"/>
              <a:t>For images, dimensions must be between 50x50 and 4200x4200 pixels</a:t>
            </a:r>
          </a:p>
          <a:p>
            <a:r>
              <a:rPr lang="en-US" dirty="0"/>
              <a:t>If scanned from paper documents, forms should be high-quality scans</a:t>
            </a:r>
          </a:p>
          <a:p>
            <a:r>
              <a:rPr lang="en-US" dirty="0"/>
              <a:t>Must use the Latin alphabet (English characters)</a:t>
            </a:r>
          </a:p>
          <a:p>
            <a:r>
              <a:rPr lang="en-US" dirty="0"/>
              <a:t>Printed data (not handwritten)</a:t>
            </a:r>
          </a:p>
          <a:p>
            <a:r>
              <a:rPr lang="en-US" dirty="0"/>
              <a:t>Must contain keys and values</a:t>
            </a:r>
          </a:p>
          <a:p>
            <a:r>
              <a:rPr lang="en-US" dirty="0"/>
              <a:t>Keys can appear above or to the left of the values, but not below or to the right.</a:t>
            </a:r>
          </a:p>
          <a:p>
            <a:endParaRPr lang="en-US" dirty="0"/>
          </a:p>
          <a:p>
            <a:r>
              <a:rPr lang="en-US" b="1" dirty="0"/>
              <a:t>Additionally, Form Recognizer does not yet support the following types of input data:</a:t>
            </a:r>
          </a:p>
          <a:p>
            <a:endParaRPr lang="en-US" dirty="0"/>
          </a:p>
          <a:p>
            <a:r>
              <a:rPr lang="en-US" dirty="0"/>
              <a:t>Complex tables (nested tables, merged headers or cells, and so on)</a:t>
            </a:r>
          </a:p>
          <a:p>
            <a:r>
              <a:rPr lang="en-US" dirty="0"/>
              <a:t>Checkboxes or radio buttons</a:t>
            </a:r>
          </a:p>
          <a:p>
            <a:r>
              <a:rPr lang="en-US" dirty="0"/>
              <a:t>PDF documents longer than 50 pages</a:t>
            </a: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93025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585323"/>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 All use-cases fall around “Robotic Process Automation” which automates extraction of data from forms and move it the back end LOB system for further analysis.</a:t>
            </a:r>
          </a:p>
          <a:p>
            <a:pPr>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This laborious, time-consuming, and error-prone process is generally handled by a bunch of SMEs.</a:t>
            </a:r>
          </a:p>
          <a:p>
            <a:pPr indent="-285750">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With Form Recognizer, now SMEs can spend more time on higher-value activities and the whole process of Extracting data and integrating the same with any </a:t>
            </a:r>
            <a:r>
              <a:rPr lang="en-US" dirty="0" err="1">
                <a:solidFill>
                  <a:srgbClr val="000000"/>
                </a:solidFill>
                <a:latin typeface="Segoe UI" panose="020B0502040204020203" pitchFamily="34" charset="0"/>
              </a:rPr>
              <a:t>LoB</a:t>
            </a:r>
            <a:r>
              <a:rPr lang="en-US" dirty="0">
                <a:solidFill>
                  <a:srgbClr val="000000"/>
                </a:solidFill>
                <a:latin typeface="Segoe UI" panose="020B0502040204020203" pitchFamily="34" charset="0"/>
              </a:rPr>
              <a:t> applications can be done very easily and effectively using Form Recognizers  </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652352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1 closure and Q&amp;A</a:t>
            </a:r>
          </a:p>
        </p:txBody>
      </p:sp>
    </p:spTree>
    <p:extLst>
      <p:ext uri="{BB962C8B-B14F-4D97-AF65-F5344CB8AC3E}">
        <p14:creationId xmlns:p14="http://schemas.microsoft.com/office/powerpoint/2010/main" val="19127561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C1B3-7586-4F0F-A2A5-9380337169E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E97731F5-B403-4690-8FAC-4C935D0FB28C}"/>
              </a:ext>
            </a:extLst>
          </p:cNvPr>
          <p:cNvSpPr/>
          <p:nvPr/>
        </p:nvSpPr>
        <p:spPr>
          <a:xfrm>
            <a:off x="522131" y="1506883"/>
            <a:ext cx="11265678" cy="4031873"/>
          </a:xfrm>
          <a:prstGeom prst="rect">
            <a:avLst/>
          </a:prstGeom>
        </p:spPr>
        <p:txBody>
          <a:bodyPr wrap="square">
            <a:spAutoFit/>
          </a:bodyPr>
          <a:lstStyle/>
          <a:p>
            <a:r>
              <a:rPr lang="en-IN" sz="2800" dirty="0">
                <a:solidFill>
                  <a:srgbClr val="00B0F0"/>
                </a:solidFill>
              </a:rPr>
              <a:t>Knowledge Mining </a:t>
            </a:r>
            <a:r>
              <a:rPr lang="en-IN" sz="2800" dirty="0"/>
              <a:t>is the process of discovering actionable information from large sets of unstructured data , like text and images. It uses AI to detect hidden patterns and information.</a:t>
            </a:r>
          </a:p>
          <a:p>
            <a:endParaRPr lang="en-US" sz="2400" dirty="0"/>
          </a:p>
          <a:p>
            <a:r>
              <a:rPr lang="en-US" sz="2800" dirty="0">
                <a:solidFill>
                  <a:srgbClr val="00B0F0"/>
                </a:solidFill>
              </a:rPr>
              <a:t>Azure Search</a:t>
            </a:r>
          </a:p>
          <a:p>
            <a:pPr marL="342900" indent="-342900">
              <a:buFont typeface="Arial" panose="020B0604020202020204" pitchFamily="34" charset="0"/>
              <a:buChar char="•"/>
            </a:pPr>
            <a:r>
              <a:rPr lang="en-US" sz="2400" dirty="0"/>
              <a:t>AI-powered cloud search service for web and mobile app development</a:t>
            </a:r>
            <a:endParaRPr lang="en-IN" sz="2400" dirty="0"/>
          </a:p>
          <a:p>
            <a:pPr marL="342900" indent="-342900">
              <a:buFont typeface="Arial" panose="020B0604020202020204" pitchFamily="34" charset="0"/>
              <a:buChar char="•"/>
            </a:pPr>
            <a:r>
              <a:rPr lang="en-IN" sz="2400" dirty="0"/>
              <a:t>Enterprise Search as a Service  - Azure PaaS Product</a:t>
            </a:r>
          </a:p>
          <a:p>
            <a:pPr marL="342900" indent="-342900">
              <a:buFont typeface="Arial" panose="020B0604020202020204" pitchFamily="34" charset="0"/>
              <a:buChar char="•"/>
            </a:pPr>
            <a:r>
              <a:rPr lang="en-IN" sz="2400" dirty="0"/>
              <a:t>Enrich and Extract insights through cognitive skills( Cognitive Search)</a:t>
            </a:r>
          </a:p>
          <a:p>
            <a:pPr marL="342900" indent="-342900">
              <a:buFont typeface="Arial" panose="020B0604020202020204" pitchFamily="34" charset="0"/>
              <a:buChar char="•"/>
            </a:pPr>
            <a:r>
              <a:rPr lang="en-IN" sz="2400" dirty="0"/>
              <a:t>Natural Language Processing for Web search grade experience</a:t>
            </a:r>
          </a:p>
          <a:p>
            <a:pPr marL="342900" indent="-342900">
              <a:buFont typeface="Arial" panose="020B0604020202020204" pitchFamily="34" charset="0"/>
              <a:buChar char="•"/>
            </a:pPr>
            <a:r>
              <a:rPr lang="en-IN" sz="2400" dirty="0"/>
              <a:t>Creates indexed metadata about your data</a:t>
            </a:r>
            <a:endParaRPr lang="en-US" sz="2400" dirty="0"/>
          </a:p>
        </p:txBody>
      </p:sp>
    </p:spTree>
    <p:extLst>
      <p:ext uri="{BB962C8B-B14F-4D97-AF65-F5344CB8AC3E}">
        <p14:creationId xmlns:p14="http://schemas.microsoft.com/office/powerpoint/2010/main" val="1015375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A39F2A-3B50-429B-8528-89D52053D48E}"/>
              </a:ext>
            </a:extLst>
          </p:cNvPr>
          <p:cNvPicPr>
            <a:picLocks noChangeAspect="1"/>
          </p:cNvPicPr>
          <p:nvPr/>
        </p:nvPicPr>
        <p:blipFill>
          <a:blip r:embed="rId2"/>
          <a:stretch>
            <a:fillRect/>
          </a:stretch>
        </p:blipFill>
        <p:spPr>
          <a:xfrm>
            <a:off x="124566" y="522347"/>
            <a:ext cx="11146408" cy="3449108"/>
          </a:xfrm>
          <a:prstGeom prst="rect">
            <a:avLst/>
          </a:prstGeom>
        </p:spPr>
      </p:pic>
      <p:sp>
        <p:nvSpPr>
          <p:cNvPr id="2" name="Title 1">
            <a:extLst>
              <a:ext uri="{FF2B5EF4-FFF2-40B4-BE49-F238E27FC236}">
                <a16:creationId xmlns:a16="http://schemas.microsoft.com/office/drawing/2014/main" id="{C5ADAB23-4FCC-45D1-819C-2D9C6DC4291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How it Works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5" name="Picture 4">
            <a:extLst>
              <a:ext uri="{FF2B5EF4-FFF2-40B4-BE49-F238E27FC236}">
                <a16:creationId xmlns:a16="http://schemas.microsoft.com/office/drawing/2014/main" id="{E6171EF3-37BC-4099-BC92-2FF3788CC94E}"/>
              </a:ext>
            </a:extLst>
          </p:cNvPr>
          <p:cNvPicPr>
            <a:picLocks noChangeAspect="1"/>
          </p:cNvPicPr>
          <p:nvPr/>
        </p:nvPicPr>
        <p:blipFill>
          <a:blip r:embed="rId3"/>
          <a:stretch>
            <a:fillRect/>
          </a:stretch>
        </p:blipFill>
        <p:spPr>
          <a:xfrm>
            <a:off x="0" y="3831329"/>
            <a:ext cx="12192000" cy="3548680"/>
          </a:xfrm>
          <a:prstGeom prst="rect">
            <a:avLst/>
          </a:prstGeom>
        </p:spPr>
      </p:pic>
    </p:spTree>
    <p:extLst>
      <p:ext uri="{BB962C8B-B14F-4D97-AF65-F5344CB8AC3E}">
        <p14:creationId xmlns:p14="http://schemas.microsoft.com/office/powerpoint/2010/main" val="26210858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3241A4-97AA-4672-8E5F-6C32DDFA9BD2}"/>
              </a:ext>
            </a:extLst>
          </p:cNvPr>
          <p:cNvSpPr>
            <a:spLocks noChangeArrowheads="1"/>
          </p:cNvSpPr>
          <p:nvPr/>
        </p:nvSpPr>
        <p:spPr bwMode="auto">
          <a:xfrm>
            <a:off x="712443" y="-10806144"/>
            <a:ext cx="8835012" cy="2474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 its fourth quarter, Microsoft logged $1.1 billion in revenue from LinkedIn, the social networking company it bought last year. The acquisition enables Microsoft to combine LinkedIn capabilities with its CRM and Office capabilities. Stockholders are excited with the progress so far."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 likely outcome would be a generated structure similar to the following illustration: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US" altLang="en-US" sz="5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Sample output structure">
            <a:extLst>
              <a:ext uri="{FF2B5EF4-FFF2-40B4-BE49-F238E27FC236}">
                <a16:creationId xmlns:a16="http://schemas.microsoft.com/office/drawing/2014/main" id="{F28FD339-E984-4AE0-98F5-D3C13F71C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940" y="1745378"/>
            <a:ext cx="9988826" cy="51126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249917-781C-4899-90B9-F74E0BED898E}"/>
              </a:ext>
            </a:extLst>
          </p:cNvPr>
          <p:cNvSpPr txBox="1"/>
          <p:nvPr/>
        </p:nvSpPr>
        <p:spPr>
          <a:xfrm>
            <a:off x="337931" y="178904"/>
            <a:ext cx="11658600" cy="1323439"/>
          </a:xfrm>
          <a:prstGeom prst="rect">
            <a:avLst/>
          </a:prstGeom>
          <a:noFill/>
        </p:spPr>
        <p:txBody>
          <a:bodyPr wrap="square" rtlCol="0">
            <a:spAutoFit/>
          </a:bodyPr>
          <a:lstStyle/>
          <a:p>
            <a:r>
              <a:rPr lang="en-US" sz="1600" i="1" dirty="0"/>
              <a:t>"In its fourth quarter, Microsoft logged $1.1 billion in revenue from LinkedIn, the social networking company it bought last year. The acquisition enables Microsoft to combine LinkedIn capabilities with its CRM and Office capabilities. Stockholders are excited with the progress so far.“</a:t>
            </a:r>
          </a:p>
          <a:p>
            <a:endParaRPr lang="en-US" sz="1600" dirty="0"/>
          </a:p>
          <a:p>
            <a:r>
              <a:rPr lang="en-US" sz="1600" dirty="0"/>
              <a:t>A likely outcome would be a generated structure similar to the following illustration:</a:t>
            </a:r>
          </a:p>
        </p:txBody>
      </p:sp>
    </p:spTree>
    <p:extLst>
      <p:ext uri="{BB962C8B-B14F-4D97-AF65-F5344CB8AC3E}">
        <p14:creationId xmlns:p14="http://schemas.microsoft.com/office/powerpoint/2010/main" val="31441111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4B81-8F64-48A9-A11D-3474605B6EDF}"/>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3" name="TextBox 2">
            <a:extLst>
              <a:ext uri="{FF2B5EF4-FFF2-40B4-BE49-F238E27FC236}">
                <a16:creationId xmlns:a16="http://schemas.microsoft.com/office/drawing/2014/main" id="{11EB2070-3CCB-43BA-ACA1-4EB9E58532DA}"/>
              </a:ext>
            </a:extLst>
          </p:cNvPr>
          <p:cNvSpPr txBox="1"/>
          <p:nvPr/>
        </p:nvSpPr>
        <p:spPr>
          <a:xfrm>
            <a:off x="1292087" y="1828800"/>
            <a:ext cx="4234070" cy="3970318"/>
          </a:xfrm>
          <a:prstGeom prst="rect">
            <a:avLst/>
          </a:prstGeom>
          <a:noFill/>
        </p:spPr>
        <p:txBody>
          <a:bodyPr wrap="square" rtlCol="0">
            <a:spAutoFit/>
          </a:bodyPr>
          <a:lstStyle/>
          <a:p>
            <a:r>
              <a:rPr lang="en-IN" sz="2400" b="1" dirty="0">
                <a:solidFill>
                  <a:srgbClr val="00B0F0"/>
                </a:solidFill>
              </a:rPr>
              <a:t>File Formats:</a:t>
            </a:r>
          </a:p>
          <a:p>
            <a:endParaRPr lang="en-IN" dirty="0"/>
          </a:p>
          <a:p>
            <a:pPr marL="285750" indent="-285750">
              <a:buFont typeface="Arial" panose="020B0604020202020204" pitchFamily="34" charset="0"/>
              <a:buChar char="•"/>
            </a:pPr>
            <a:r>
              <a:rPr lang="en-IN" sz="2400" dirty="0"/>
              <a:t>Microsoft Office</a:t>
            </a:r>
          </a:p>
          <a:p>
            <a:pPr marL="285750" indent="-285750">
              <a:buFont typeface="Arial" panose="020B0604020202020204" pitchFamily="34" charset="0"/>
              <a:buChar char="•"/>
            </a:pPr>
            <a:r>
              <a:rPr lang="en-IN" sz="2400" dirty="0"/>
              <a:t>PDF</a:t>
            </a:r>
          </a:p>
          <a:p>
            <a:pPr marL="285750" indent="-285750">
              <a:buFont typeface="Arial" panose="020B0604020202020204" pitchFamily="34" charset="0"/>
              <a:buChar char="•"/>
            </a:pPr>
            <a:r>
              <a:rPr lang="en-IN" sz="2400" dirty="0"/>
              <a:t>HTML</a:t>
            </a:r>
          </a:p>
          <a:p>
            <a:pPr marL="285750" indent="-285750">
              <a:buFont typeface="Arial" panose="020B0604020202020204" pitchFamily="34" charset="0"/>
              <a:buChar char="•"/>
            </a:pPr>
            <a:r>
              <a:rPr lang="en-IN" sz="2400" dirty="0"/>
              <a:t>XML, JSON</a:t>
            </a:r>
          </a:p>
          <a:p>
            <a:pPr marL="285750" indent="-285750">
              <a:buFont typeface="Arial" panose="020B0604020202020204" pitchFamily="34" charset="0"/>
              <a:buChar char="•"/>
            </a:pPr>
            <a:r>
              <a:rPr lang="en-IN" sz="2400" dirty="0"/>
              <a:t>ZIP</a:t>
            </a:r>
          </a:p>
          <a:p>
            <a:pPr marL="285750" indent="-285750">
              <a:buFont typeface="Arial" panose="020B0604020202020204" pitchFamily="34" charset="0"/>
              <a:buChar char="•"/>
            </a:pPr>
            <a:r>
              <a:rPr lang="en-IN" sz="2400" dirty="0"/>
              <a:t>EML, RTE, TXT</a:t>
            </a:r>
          </a:p>
          <a:p>
            <a:pPr marL="285750" indent="-285750">
              <a:buFont typeface="Arial" panose="020B0604020202020204" pitchFamily="34" charset="0"/>
              <a:buChar char="•"/>
            </a:pPr>
            <a:r>
              <a:rPr lang="en-IN" sz="2400" dirty="0"/>
              <a:t>JPEG,PNG,JPG</a:t>
            </a:r>
          </a:p>
          <a:p>
            <a:pPr marL="285750" indent="-285750">
              <a:buFont typeface="Arial" panose="020B0604020202020204" pitchFamily="34" charset="0"/>
              <a:buChar char="•"/>
            </a:pPr>
            <a:r>
              <a:rPr lang="en-IN" sz="2400" dirty="0"/>
              <a:t>CSV</a:t>
            </a:r>
          </a:p>
          <a:p>
            <a:endParaRPr lang="en-IN" dirty="0"/>
          </a:p>
        </p:txBody>
      </p:sp>
      <p:sp>
        <p:nvSpPr>
          <p:cNvPr id="4" name="TextBox 3">
            <a:extLst>
              <a:ext uri="{FF2B5EF4-FFF2-40B4-BE49-F238E27FC236}">
                <a16:creationId xmlns:a16="http://schemas.microsoft.com/office/drawing/2014/main" id="{0C1DE428-25B0-4D61-A12F-6C3C53BF4036}"/>
              </a:ext>
            </a:extLst>
          </p:cNvPr>
          <p:cNvSpPr txBox="1"/>
          <p:nvPr/>
        </p:nvSpPr>
        <p:spPr>
          <a:xfrm>
            <a:off x="6665843" y="1828800"/>
            <a:ext cx="4234070" cy="3600986"/>
          </a:xfrm>
          <a:prstGeom prst="rect">
            <a:avLst/>
          </a:prstGeom>
          <a:noFill/>
        </p:spPr>
        <p:txBody>
          <a:bodyPr wrap="square" rtlCol="0">
            <a:spAutoFit/>
          </a:bodyPr>
          <a:lstStyle/>
          <a:p>
            <a:r>
              <a:rPr lang="en-IN" sz="2400" b="1" dirty="0">
                <a:solidFill>
                  <a:srgbClr val="00B0F0"/>
                </a:solidFill>
              </a:rPr>
              <a:t>Data Source:</a:t>
            </a:r>
          </a:p>
          <a:p>
            <a:endParaRPr lang="en-IN" dirty="0"/>
          </a:p>
          <a:p>
            <a:pPr marL="285750" indent="-285750">
              <a:buFont typeface="Arial" panose="020B0604020202020204" pitchFamily="34" charset="0"/>
              <a:buChar char="•"/>
            </a:pPr>
            <a:r>
              <a:rPr lang="en-IN" sz="2400" dirty="0"/>
              <a:t>Azure SQL</a:t>
            </a:r>
          </a:p>
          <a:p>
            <a:pPr marL="742950" lvl="1" indent="-285750">
              <a:buFont typeface="Arial" panose="020B0604020202020204" pitchFamily="34" charset="0"/>
              <a:buChar char="•"/>
            </a:pPr>
            <a:r>
              <a:rPr lang="en-IN" sz="2400" dirty="0"/>
              <a:t>Text Column</a:t>
            </a:r>
          </a:p>
          <a:p>
            <a:pPr marL="742950" lvl="1" indent="-285750">
              <a:buFont typeface="Arial" panose="020B0604020202020204" pitchFamily="34" charset="0"/>
              <a:buChar char="•"/>
            </a:pPr>
            <a:r>
              <a:rPr lang="en-IN" sz="2400" dirty="0"/>
              <a:t>JSON/XML columns</a:t>
            </a:r>
          </a:p>
          <a:p>
            <a:pPr marL="285750" indent="-285750">
              <a:buFont typeface="Arial" panose="020B0604020202020204" pitchFamily="34" charset="0"/>
              <a:buChar char="•"/>
            </a:pPr>
            <a:r>
              <a:rPr lang="en-IN" sz="2400" dirty="0"/>
              <a:t>SQL Server </a:t>
            </a:r>
            <a:r>
              <a:rPr lang="en-IN" sz="2400" dirty="0" err="1"/>
              <a:t>laaS</a:t>
            </a:r>
            <a:r>
              <a:rPr lang="en-IN" sz="2400" dirty="0"/>
              <a:t> on Azure</a:t>
            </a:r>
          </a:p>
          <a:p>
            <a:pPr marL="285750" indent="-285750">
              <a:buFont typeface="Arial" panose="020B0604020202020204" pitchFamily="34" charset="0"/>
              <a:buChar char="•"/>
            </a:pPr>
            <a:r>
              <a:rPr lang="en-IN" sz="2400" dirty="0"/>
              <a:t>Cosmos DB</a:t>
            </a:r>
          </a:p>
          <a:p>
            <a:pPr marL="285750" indent="-285750">
              <a:buFont typeface="Arial" panose="020B0604020202020204" pitchFamily="34" charset="0"/>
              <a:buChar char="•"/>
            </a:pPr>
            <a:r>
              <a:rPr lang="en-IN" sz="2400" dirty="0" err="1"/>
              <a:t>MySql</a:t>
            </a:r>
            <a:r>
              <a:rPr lang="en-IN" sz="2400" dirty="0"/>
              <a:t>(PaaS and </a:t>
            </a:r>
            <a:r>
              <a:rPr lang="en-IN" sz="2400" dirty="0" err="1"/>
              <a:t>laaS</a:t>
            </a:r>
            <a:r>
              <a:rPr lang="en-IN" sz="2400" dirty="0"/>
              <a:t>)</a:t>
            </a:r>
          </a:p>
          <a:p>
            <a:pPr marL="285750" indent="-285750">
              <a:buFont typeface="Arial" panose="020B0604020202020204" pitchFamily="34" charset="0"/>
              <a:buChar char="•"/>
            </a:pPr>
            <a:r>
              <a:rPr lang="en-IN" sz="2400" dirty="0"/>
              <a:t>Azure Files</a:t>
            </a:r>
          </a:p>
          <a:p>
            <a:endParaRPr lang="en-IN" dirty="0"/>
          </a:p>
        </p:txBody>
      </p:sp>
    </p:spTree>
    <p:extLst>
      <p:ext uri="{BB962C8B-B14F-4D97-AF65-F5344CB8AC3E}">
        <p14:creationId xmlns:p14="http://schemas.microsoft.com/office/powerpoint/2010/main" val="3788626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0" y="49545"/>
            <a:ext cx="11889564" cy="917575"/>
          </a:xfrm>
        </p:spPr>
        <p:txBody>
          <a:bodyPr>
            <a:normAutofit/>
          </a:bodyPr>
          <a:lstStyle/>
          <a:p>
            <a:r>
              <a:rPr lang="en-US" dirty="0"/>
              <a:t>Our Global Clients</a:t>
            </a:r>
          </a:p>
        </p:txBody>
      </p:sp>
      <p:pic>
        <p:nvPicPr>
          <p:cNvPr id="23" name="Picture 22">
            <a:extLst>
              <a:ext uri="{FF2B5EF4-FFF2-40B4-BE49-F238E27FC236}">
                <a16:creationId xmlns:a16="http://schemas.microsoft.com/office/drawing/2014/main" id="{1C9CAB87-D11B-427E-B13C-62EC3A004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31" y="1468794"/>
            <a:ext cx="2784038" cy="691998"/>
          </a:xfrm>
          <a:prstGeom prst="rect">
            <a:avLst/>
          </a:prstGeom>
        </p:spPr>
      </p:pic>
      <p:pic>
        <p:nvPicPr>
          <p:cNvPr id="11" name="Picture 10">
            <a:extLst>
              <a:ext uri="{FF2B5EF4-FFF2-40B4-BE49-F238E27FC236}">
                <a16:creationId xmlns:a16="http://schemas.microsoft.com/office/drawing/2014/main" id="{E5218E8B-AD6A-4492-86A8-DD01F7A37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87" y="5535765"/>
            <a:ext cx="3133725" cy="1197037"/>
          </a:xfrm>
          <a:prstGeom prst="rect">
            <a:avLst/>
          </a:prstGeom>
        </p:spPr>
      </p:pic>
      <p:pic>
        <p:nvPicPr>
          <p:cNvPr id="1026" name="Picture 2" descr="Image result for at kearney">
            <a:extLst>
              <a:ext uri="{FF2B5EF4-FFF2-40B4-BE49-F238E27FC236}">
                <a16:creationId xmlns:a16="http://schemas.microsoft.com/office/drawing/2014/main" id="{45BDB436-D9E6-4A79-A8C3-6675ED53E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114" y="936554"/>
            <a:ext cx="2946143" cy="408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eing">
            <a:extLst>
              <a:ext uri="{FF2B5EF4-FFF2-40B4-BE49-F238E27FC236}">
                <a16:creationId xmlns:a16="http://schemas.microsoft.com/office/drawing/2014/main" id="{4518606D-E415-49D3-B95F-C04CFF94CA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716" y="1965654"/>
            <a:ext cx="4276628" cy="10608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otorola solutions logo">
            <a:extLst>
              <a:ext uri="{FF2B5EF4-FFF2-40B4-BE49-F238E27FC236}">
                <a16:creationId xmlns:a16="http://schemas.microsoft.com/office/drawing/2014/main" id="{3D1BFCB9-ACE2-4CCC-BFD5-1E4CE86F8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872" y="862681"/>
            <a:ext cx="3229520" cy="14532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8CC13189-7F73-4997-A93B-BFCE5D04C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431" y="2452883"/>
            <a:ext cx="2176433" cy="15583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C6B6A408-BA27-4DF7-928B-27F42BA5A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850" y="2619374"/>
            <a:ext cx="3367481" cy="14692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hcl logo">
            <a:extLst>
              <a:ext uri="{FF2B5EF4-FFF2-40B4-BE49-F238E27FC236}">
                <a16:creationId xmlns:a16="http://schemas.microsoft.com/office/drawing/2014/main" id="{CAA3E75C-105D-4FBC-98E8-77125242E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426" y="4617618"/>
            <a:ext cx="3598146" cy="97985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infosys logo">
            <a:extLst>
              <a:ext uri="{FF2B5EF4-FFF2-40B4-BE49-F238E27FC236}">
                <a16:creationId xmlns:a16="http://schemas.microsoft.com/office/drawing/2014/main" id="{F954B3A0-C324-4631-ADE9-5A2083D20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6771" y="3417323"/>
            <a:ext cx="2176433" cy="110578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tcs logo">
            <a:extLst>
              <a:ext uri="{FF2B5EF4-FFF2-40B4-BE49-F238E27FC236}">
                <a16:creationId xmlns:a16="http://schemas.microsoft.com/office/drawing/2014/main" id="{25304181-C512-4716-B01C-C902614DC9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3179" y="3782211"/>
            <a:ext cx="2836833" cy="13253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astrazeneca logo">
            <a:extLst>
              <a:ext uri="{FF2B5EF4-FFF2-40B4-BE49-F238E27FC236}">
                <a16:creationId xmlns:a16="http://schemas.microsoft.com/office/drawing/2014/main" id="{BDBBBE16-BB43-4FA8-A080-3DFBC301CC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4987" y="4331764"/>
            <a:ext cx="3940404" cy="106924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dxc logo">
            <a:extLst>
              <a:ext uri="{FF2B5EF4-FFF2-40B4-BE49-F238E27FC236}">
                <a16:creationId xmlns:a16="http://schemas.microsoft.com/office/drawing/2014/main" id="{4CBB3FB7-9F49-40A7-9CCA-19D24761D5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857" y="5962191"/>
            <a:ext cx="3616102" cy="77061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E345A381-29A8-4AA7-9F30-A0F5ABCB7B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4271" y="5535765"/>
            <a:ext cx="2881720" cy="119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50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517EC-5003-4363-8E52-D4665BBABAC4}"/>
              </a:ext>
            </a:extLst>
          </p:cNvPr>
          <p:cNvPicPr>
            <a:picLocks noChangeAspect="1"/>
          </p:cNvPicPr>
          <p:nvPr/>
        </p:nvPicPr>
        <p:blipFill>
          <a:blip r:embed="rId2"/>
          <a:stretch>
            <a:fillRect/>
          </a:stretch>
        </p:blipFill>
        <p:spPr>
          <a:xfrm>
            <a:off x="4060625" y="616226"/>
            <a:ext cx="7896148" cy="5953709"/>
          </a:xfrm>
          <a:prstGeom prst="rect">
            <a:avLst/>
          </a:prstGeom>
        </p:spPr>
      </p:pic>
      <p:sp>
        <p:nvSpPr>
          <p:cNvPr id="3" name="Title 1">
            <a:extLst>
              <a:ext uri="{FF2B5EF4-FFF2-40B4-BE49-F238E27FC236}">
                <a16:creationId xmlns:a16="http://schemas.microsoft.com/office/drawing/2014/main" id="{BFA9824C-4B95-4F4E-81A9-1405F7248A57}"/>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extBox 3">
            <a:extLst>
              <a:ext uri="{FF2B5EF4-FFF2-40B4-BE49-F238E27FC236}">
                <a16:creationId xmlns:a16="http://schemas.microsoft.com/office/drawing/2014/main" id="{1779D508-6181-44C4-8A1D-B19236D8BDD9}"/>
              </a:ext>
            </a:extLst>
          </p:cNvPr>
          <p:cNvSpPr txBox="1"/>
          <p:nvPr/>
        </p:nvSpPr>
        <p:spPr>
          <a:xfrm>
            <a:off x="235227" y="1669774"/>
            <a:ext cx="4008782" cy="2677656"/>
          </a:xfrm>
          <a:prstGeom prst="rect">
            <a:avLst/>
          </a:prstGeom>
          <a:noFill/>
        </p:spPr>
        <p:txBody>
          <a:bodyPr wrap="square" rtlCol="0">
            <a:spAutoFit/>
          </a:bodyPr>
          <a:lstStyle/>
          <a:p>
            <a:pPr marL="342900" indent="-342900">
              <a:buAutoNum type="arabicPeriod"/>
            </a:pPr>
            <a:r>
              <a:rPr lang="en-IN" sz="2800" dirty="0"/>
              <a:t>Type Ahead Search</a:t>
            </a:r>
          </a:p>
          <a:p>
            <a:pPr marL="342900" indent="-342900">
              <a:buAutoNum type="arabicPeriod"/>
            </a:pPr>
            <a:r>
              <a:rPr lang="en-IN" sz="2800" dirty="0"/>
              <a:t>Faceting Search</a:t>
            </a:r>
          </a:p>
          <a:p>
            <a:pPr marL="342900" indent="-342900">
              <a:buAutoNum type="arabicPeriod"/>
            </a:pPr>
            <a:r>
              <a:rPr lang="en-IN" sz="2800" dirty="0"/>
              <a:t>Geospatial Search</a:t>
            </a:r>
          </a:p>
          <a:p>
            <a:pPr marL="342900" indent="-342900">
              <a:buAutoNum type="arabicPeriod"/>
            </a:pPr>
            <a:r>
              <a:rPr lang="en-IN" sz="2800" dirty="0"/>
              <a:t>Synonym based Search</a:t>
            </a:r>
          </a:p>
          <a:p>
            <a:pPr marL="342900" indent="-342900">
              <a:buAutoNum type="arabicPeriod"/>
            </a:pPr>
            <a:r>
              <a:rPr lang="en-IN" sz="2800" dirty="0"/>
              <a:t>Custom Analyzer(50+ Languages) </a:t>
            </a:r>
          </a:p>
        </p:txBody>
      </p:sp>
    </p:spTree>
    <p:extLst>
      <p:ext uri="{BB962C8B-B14F-4D97-AF65-F5344CB8AC3E}">
        <p14:creationId xmlns:p14="http://schemas.microsoft.com/office/powerpoint/2010/main" val="15088689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CC46-509D-4E68-9C26-F4DA0932753D}"/>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Components/ Services required</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3" name="TextBox 2">
            <a:extLst>
              <a:ext uri="{FF2B5EF4-FFF2-40B4-BE49-F238E27FC236}">
                <a16:creationId xmlns:a16="http://schemas.microsoft.com/office/drawing/2014/main" id="{21888E54-2453-4483-B28B-6A1E77E9AD32}"/>
              </a:ext>
            </a:extLst>
          </p:cNvPr>
          <p:cNvSpPr txBox="1"/>
          <p:nvPr/>
        </p:nvSpPr>
        <p:spPr>
          <a:xfrm>
            <a:off x="1152938" y="1401417"/>
            <a:ext cx="9153939" cy="5447645"/>
          </a:xfrm>
          <a:prstGeom prst="rect">
            <a:avLst/>
          </a:prstGeom>
          <a:noFill/>
        </p:spPr>
        <p:txBody>
          <a:bodyPr wrap="square" rtlCol="0">
            <a:spAutoFit/>
          </a:bodyPr>
          <a:lstStyle/>
          <a:p>
            <a:r>
              <a:rPr lang="en-IN" sz="2000" b="1" dirty="0"/>
              <a:t>STEP 1 - Storage Account</a:t>
            </a:r>
          </a:p>
          <a:p>
            <a:endParaRPr lang="en-US" b="1" dirty="0"/>
          </a:p>
          <a:p>
            <a:pPr marL="342900" indent="-342900">
              <a:buAutoNum type="arabicPeriod"/>
            </a:pPr>
            <a:r>
              <a:rPr lang="en-US" dirty="0"/>
              <a:t>Create the Azure Blob service and upload the dataset</a:t>
            </a:r>
          </a:p>
          <a:p>
            <a:pPr marL="342900" indent="-342900">
              <a:buAutoNum type="arabicPeriod"/>
            </a:pPr>
            <a:endParaRPr lang="en-US" dirty="0"/>
          </a:p>
          <a:p>
            <a:r>
              <a:rPr lang="en-IN" sz="2000" b="1" dirty="0"/>
              <a:t>STEP 2 - Cognitive Service Account</a:t>
            </a:r>
          </a:p>
          <a:p>
            <a:endParaRPr lang="en-IN" sz="2000" b="1" dirty="0"/>
          </a:p>
          <a:p>
            <a:r>
              <a:rPr lang="en-IN" sz="2000" b="1" dirty="0"/>
              <a:t>STEP 3 - Azure Search Account</a:t>
            </a:r>
          </a:p>
          <a:p>
            <a:endParaRPr lang="en-IN" sz="2000" b="1" dirty="0"/>
          </a:p>
          <a:p>
            <a:r>
              <a:rPr lang="en-IN" sz="2000" b="1" dirty="0"/>
              <a:t>STEP 4 – Setup the Skillset  </a:t>
            </a:r>
          </a:p>
          <a:p>
            <a:endParaRPr lang="en-IN" sz="2000" b="1" dirty="0"/>
          </a:p>
          <a:p>
            <a:endParaRPr lang="en-IN" sz="2000" b="1" dirty="0"/>
          </a:p>
          <a:p>
            <a:r>
              <a:rPr lang="en-IN" sz="2000" b="1" dirty="0"/>
              <a:t> </a:t>
            </a:r>
            <a:endParaRPr lang="en-US" sz="2000" dirty="0"/>
          </a:p>
          <a:p>
            <a:pPr marL="342900" indent="-342900">
              <a:buAutoNum type="arabicPeriod"/>
            </a:pPr>
            <a:endParaRPr lang="en-US" sz="2000" dirty="0"/>
          </a:p>
          <a:p>
            <a:endParaRPr lang="en-IN" sz="2000" b="1" dirty="0"/>
          </a:p>
          <a:p>
            <a:endParaRPr lang="en-IN" sz="2000" b="1" dirty="0"/>
          </a:p>
          <a:p>
            <a:pPr marL="342900" indent="-342900">
              <a:buAutoNum type="arabicPeriod"/>
            </a:pPr>
            <a:endParaRPr lang="en-US" dirty="0"/>
          </a:p>
          <a:p>
            <a:endParaRPr lang="en-IN" dirty="0"/>
          </a:p>
          <a:p>
            <a:endParaRPr lang="en-IN" dirty="0"/>
          </a:p>
        </p:txBody>
      </p:sp>
    </p:spTree>
    <p:extLst>
      <p:ext uri="{BB962C8B-B14F-4D97-AF65-F5344CB8AC3E}">
        <p14:creationId xmlns:p14="http://schemas.microsoft.com/office/powerpoint/2010/main" val="20947558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accent1"/>
                </a:solidFill>
              </a:rPr>
              <a:t>Azure Search</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3704663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C1B3-7586-4F0F-A2A5-9380337169E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Inverted Index</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3" name="Picture 2">
            <a:extLst>
              <a:ext uri="{FF2B5EF4-FFF2-40B4-BE49-F238E27FC236}">
                <a16:creationId xmlns:a16="http://schemas.microsoft.com/office/drawing/2014/main" id="{BDFB9881-7205-4636-9A31-9A6534EB869B}"/>
              </a:ext>
            </a:extLst>
          </p:cNvPr>
          <p:cNvPicPr>
            <a:picLocks noChangeAspect="1"/>
          </p:cNvPicPr>
          <p:nvPr/>
        </p:nvPicPr>
        <p:blipFill>
          <a:blip r:embed="rId2"/>
          <a:stretch>
            <a:fillRect/>
          </a:stretch>
        </p:blipFill>
        <p:spPr>
          <a:xfrm>
            <a:off x="793921" y="975360"/>
            <a:ext cx="10477054" cy="5663979"/>
          </a:xfrm>
          <a:prstGeom prst="rect">
            <a:avLst/>
          </a:prstGeom>
        </p:spPr>
      </p:pic>
    </p:spTree>
    <p:extLst>
      <p:ext uri="{BB962C8B-B14F-4D97-AF65-F5344CB8AC3E}">
        <p14:creationId xmlns:p14="http://schemas.microsoft.com/office/powerpoint/2010/main" val="2836870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Enabling Ears to your app or service. Convert spoken language into text or produce natural sounding speech from text using standard (or customizable) voice fonts. </a:t>
            </a:r>
          </a:p>
          <a:p>
            <a:br>
              <a:rPr lang="en-US" dirty="0"/>
            </a:br>
            <a:endParaRPr lang="en-US" sz="2800" dirty="0">
              <a:solidFill>
                <a:schemeClr val="accent1"/>
              </a:solidFill>
            </a:endParaRPr>
          </a:p>
          <a:p>
            <a:pPr marL="514350" indent="-514350">
              <a:buAutoNum type="arabicPeriod"/>
            </a:pPr>
            <a:r>
              <a:rPr lang="en-US" sz="2800" b="1" dirty="0">
                <a:solidFill>
                  <a:schemeClr val="tx1"/>
                </a:solidFill>
              </a:rPr>
              <a:t>Speech to Text – Converts spoken audio to text for intuitive interaction</a:t>
            </a:r>
          </a:p>
          <a:p>
            <a:r>
              <a:rPr lang="en-IN" sz="2800" dirty="0">
                <a:hlinkClick r:id="rId2"/>
              </a:rPr>
              <a:t>https://azure.microsoft.com/en-in/services/cognitive-services/speech-to-text/</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US" sz="2800" b="1" dirty="0">
                <a:solidFill>
                  <a:schemeClr val="tx1"/>
                </a:solidFill>
              </a:rPr>
              <a:t>2. Text to Speech – Give natural voice to your apps</a:t>
            </a:r>
          </a:p>
          <a:p>
            <a:r>
              <a:rPr lang="en-IN" sz="2800" dirty="0">
                <a:hlinkClick r:id="rId3"/>
              </a:rPr>
              <a:t>https://azure.microsoft.com/en-in/services/cognitive-services/text-to-speech/</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IN" sz="2800" b="1" dirty="0">
                <a:solidFill>
                  <a:schemeClr val="tx1"/>
                </a:solidFill>
              </a:rPr>
              <a:t>3.  Speech Translation</a:t>
            </a:r>
          </a:p>
          <a:p>
            <a:endParaRPr lang="en-US" sz="2800" b="1" dirty="0">
              <a:solidFill>
                <a:schemeClr val="accent1"/>
              </a:solidFill>
            </a:endParaRPr>
          </a:p>
        </p:txBody>
      </p:sp>
    </p:spTree>
    <p:extLst>
      <p:ext uri="{BB962C8B-B14F-4D97-AF65-F5344CB8AC3E}">
        <p14:creationId xmlns:p14="http://schemas.microsoft.com/office/powerpoint/2010/main" val="3809965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558158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762634" cy="643306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endParaRPr lang="en-US" sz="2800" dirty="0">
              <a:solidFill>
                <a:schemeClr val="accent1"/>
              </a:solidFill>
            </a:endParaRPr>
          </a:p>
          <a:p>
            <a:endParaRPr lang="en-US" sz="2800" dirty="0">
              <a:solidFill>
                <a:schemeClr val="accent1"/>
              </a:solidFill>
            </a:endParaRPr>
          </a:p>
          <a:p>
            <a:r>
              <a:rPr lang="en-US" sz="2800" b="1" dirty="0">
                <a:solidFill>
                  <a:schemeClr val="accent5"/>
                </a:solidFill>
              </a:rPr>
              <a:t>1. Speech Verification </a:t>
            </a:r>
            <a:r>
              <a:rPr lang="en-US" sz="2800" b="1" dirty="0">
                <a:solidFill>
                  <a:schemeClr val="tx1"/>
                </a:solidFill>
              </a:rPr>
              <a:t>– Use your voice for verification. The API can be used to power applications with an intelligent verification tool. If the speaker claims to be of a certain identity use voice to verify this claim.</a:t>
            </a:r>
          </a:p>
          <a:p>
            <a:pPr marL="457200" indent="-457200">
              <a:buFont typeface="Arial" panose="020B0604020202020204" pitchFamily="34" charset="0"/>
              <a:buChar char="•"/>
            </a:pPr>
            <a:endParaRPr lang="en-US" sz="2800" b="1" dirty="0">
              <a:solidFill>
                <a:schemeClr val="accent5"/>
              </a:solidFill>
            </a:endParaRPr>
          </a:p>
          <a:p>
            <a:r>
              <a:rPr lang="en-IN" sz="2800" b="1" dirty="0">
                <a:solidFill>
                  <a:schemeClr val="accent5"/>
                </a:solidFill>
              </a:rPr>
              <a:t>2. Speaker Identification </a:t>
            </a:r>
            <a:r>
              <a:rPr lang="en-US" sz="2800" b="1" dirty="0">
                <a:solidFill>
                  <a:schemeClr val="tx1"/>
                </a:solidFill>
              </a:rPr>
              <a:t>–Identifies who is speaking. The API can be used to determine the identity of an unknown speaker. Input audio of the unknown speaker is paired against a group of selected speakers, and in the case there is a match found, the speaker’s identity is returned.</a:t>
            </a:r>
          </a:p>
          <a:p>
            <a:endParaRPr lang="en-US" sz="2800" b="1" dirty="0">
              <a:solidFill>
                <a:schemeClr val="tx1"/>
              </a:solidFill>
            </a:endParaRPr>
          </a:p>
          <a:p>
            <a:r>
              <a:rPr lang="en-IN" sz="2800" dirty="0">
                <a:hlinkClick r:id="rId2"/>
              </a:rPr>
              <a:t>https://azure.microsoft.com/en-in/services/cognitive-services/speaker-recognition/</a:t>
            </a:r>
            <a:endParaRPr lang="en-IN" sz="2800" b="1" dirty="0">
              <a:solidFill>
                <a:schemeClr val="tx1"/>
              </a:solidFill>
            </a:endParaRPr>
          </a:p>
          <a:p>
            <a:endParaRPr lang="en-US" sz="2800" b="1" dirty="0">
              <a:solidFill>
                <a:schemeClr val="accent1"/>
              </a:solidFill>
            </a:endParaRPr>
          </a:p>
        </p:txBody>
      </p:sp>
    </p:spTree>
    <p:extLst>
      <p:ext uri="{BB962C8B-B14F-4D97-AF65-F5344CB8AC3E}">
        <p14:creationId xmlns:p14="http://schemas.microsoft.com/office/powerpoint/2010/main" val="1150967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Identification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Identification Profile</a:t>
            </a:r>
          </a:p>
          <a:p>
            <a:pPr marL="514350" indent="-514350" defTabSz="932563">
              <a:buAutoNum type="arabicPeriod"/>
              <a:defRPr/>
            </a:pPr>
            <a:r>
              <a:rPr lang="en-US" sz="2800" dirty="0">
                <a:solidFill>
                  <a:schemeClr val="accent1"/>
                </a:solidFill>
              </a:rPr>
              <a:t>Create Identification Enrollment</a:t>
            </a:r>
          </a:p>
          <a:p>
            <a:pPr marL="514350" indent="-514350" defTabSz="932563">
              <a:buAutoNum type="arabicPeriod"/>
              <a:defRPr/>
            </a:pPr>
            <a:r>
              <a:rPr lang="en-US" sz="2800" dirty="0">
                <a:solidFill>
                  <a:schemeClr val="accent1"/>
                </a:solidFill>
              </a:rPr>
              <a:t>Speaker Identification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5687973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Verification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Verification Profile</a:t>
            </a:r>
          </a:p>
          <a:p>
            <a:pPr marL="514350" indent="-514350" defTabSz="932563">
              <a:buAutoNum type="arabicPeriod"/>
              <a:defRPr/>
            </a:pPr>
            <a:r>
              <a:rPr lang="en-US" sz="2800" dirty="0">
                <a:solidFill>
                  <a:schemeClr val="accent1"/>
                </a:solidFill>
              </a:rPr>
              <a:t>Create Verification Enrollment</a:t>
            </a:r>
          </a:p>
          <a:p>
            <a:pPr defTabSz="932563">
              <a:defRPr/>
            </a:pPr>
            <a:r>
              <a:rPr lang="en-US" sz="2800" dirty="0">
                <a:solidFill>
                  <a:schemeClr val="accent1"/>
                </a:solidFill>
              </a:rPr>
              <a:t>         </a:t>
            </a:r>
            <a:r>
              <a:rPr lang="en-US" sz="2000" dirty="0">
                <a:solidFill>
                  <a:schemeClr val="accent1"/>
                </a:solidFill>
              </a:rPr>
              <a:t>           Enrollment can happen only with predefined phrases. This list can be seen by  calling  the API Verification Phrases</a:t>
            </a:r>
          </a:p>
          <a:p>
            <a:pPr defTabSz="932563">
              <a:defRPr/>
            </a:pPr>
            <a:r>
              <a:rPr lang="en-US" sz="2000" dirty="0">
                <a:solidFill>
                  <a:schemeClr val="accent1"/>
                </a:solidFill>
              </a:rPr>
              <a:t>                         For Verification, we need to do Enrollment of the same Phrase for 3 times with states -  </a:t>
            </a:r>
            <a:r>
              <a:rPr lang="en-IN" sz="2000" dirty="0">
                <a:solidFill>
                  <a:schemeClr val="accent1"/>
                </a:solidFill>
              </a:rPr>
              <a:t>Enrolling, Training, Enrolled</a:t>
            </a:r>
            <a:endParaRPr lang="en-US" sz="2000" dirty="0">
              <a:solidFill>
                <a:schemeClr val="accent1"/>
              </a:solidFill>
            </a:endParaRPr>
          </a:p>
          <a:p>
            <a:pPr marL="971550" lvl="1" indent="-514350" defTabSz="932563">
              <a:buAutoNum type="arabicPeriod"/>
              <a:defRPr/>
            </a:pPr>
            <a:endParaRPr lang="en-US" sz="100" dirty="0">
              <a:solidFill>
                <a:schemeClr val="accent1"/>
              </a:solidFill>
            </a:endParaRPr>
          </a:p>
          <a:p>
            <a:pPr marL="971550" lvl="1" indent="-514350" defTabSz="932563">
              <a:buAutoNum type="arabicPeriod"/>
              <a:defRPr/>
            </a:pPr>
            <a:endParaRPr lang="en-US" sz="100" dirty="0">
              <a:solidFill>
                <a:schemeClr val="accent1"/>
              </a:solidFill>
            </a:endParaRPr>
          </a:p>
          <a:p>
            <a:pPr defTabSz="932563">
              <a:defRPr/>
            </a:pPr>
            <a:r>
              <a:rPr lang="en-US" sz="2800" dirty="0">
                <a:solidFill>
                  <a:schemeClr val="accent1"/>
                </a:solidFill>
              </a:rPr>
              <a:t>3.     Speaker Verification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16240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77493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65608" y="125197"/>
            <a:ext cx="11889564" cy="917575"/>
          </a:xfrm>
        </p:spPr>
        <p:txBody>
          <a:bodyPr>
            <a:normAutofit/>
          </a:bodyPr>
          <a:lstStyle/>
          <a:p>
            <a:r>
              <a:rPr lang="en-US" dirty="0"/>
              <a:t>Workshops / Training Milestones Achieved </a:t>
            </a:r>
          </a:p>
        </p:txBody>
      </p:sp>
      <p:sp>
        <p:nvSpPr>
          <p:cNvPr id="2" name="Rectangle 1">
            <a:extLst>
              <a:ext uri="{FF2B5EF4-FFF2-40B4-BE49-F238E27FC236}">
                <a16:creationId xmlns:a16="http://schemas.microsoft.com/office/drawing/2014/main" id="{22201982-0ED5-42B8-BFB1-67FA7426A263}"/>
              </a:ext>
            </a:extLst>
          </p:cNvPr>
          <p:cNvSpPr/>
          <p:nvPr/>
        </p:nvSpPr>
        <p:spPr>
          <a:xfrm>
            <a:off x="236828" y="914400"/>
            <a:ext cx="11612665" cy="5712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id="{90E01E2C-ED9B-463C-8876-4E2A22AB3094}"/>
              </a:ext>
            </a:extLst>
          </p:cNvPr>
          <p:cNvCxnSpPr>
            <a:cxnSpLocks/>
            <a:stCxn id="2" idx="0"/>
            <a:endCxn id="2" idx="2"/>
          </p:cNvCxnSpPr>
          <p:nvPr/>
        </p:nvCxnSpPr>
        <p:spPr>
          <a:xfrm>
            <a:off x="6043161" y="914400"/>
            <a:ext cx="0" cy="5712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AC9CA4-FE98-4CB7-977B-93735A7CFF49}"/>
              </a:ext>
            </a:extLst>
          </p:cNvPr>
          <p:cNvCxnSpPr>
            <a:cxnSpLocks/>
            <a:stCxn id="2" idx="1"/>
            <a:endCxn id="2" idx="3"/>
          </p:cNvCxnSpPr>
          <p:nvPr/>
        </p:nvCxnSpPr>
        <p:spPr>
          <a:xfrm>
            <a:off x="236828" y="3770722"/>
            <a:ext cx="1161266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lowchart: Connector 12">
            <a:extLst>
              <a:ext uri="{FF2B5EF4-FFF2-40B4-BE49-F238E27FC236}">
                <a16:creationId xmlns:a16="http://schemas.microsoft.com/office/drawing/2014/main" id="{5838ACF1-B3B7-44B2-9432-46ED83283B52}"/>
              </a:ext>
            </a:extLst>
          </p:cNvPr>
          <p:cNvSpPr/>
          <p:nvPr/>
        </p:nvSpPr>
        <p:spPr>
          <a:xfrm>
            <a:off x="342507" y="5394966"/>
            <a:ext cx="1445648" cy="1281522"/>
          </a:xfrm>
          <a:prstGeom prst="flowChartConnector">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Very Strong </a:t>
            </a:r>
          </a:p>
          <a:p>
            <a:pPr algn="ctr"/>
            <a:r>
              <a:rPr lang="en-US" sz="1400" b="1" dirty="0"/>
              <a:t>in  5 Azure Workloads</a:t>
            </a:r>
            <a:endParaRPr lang="en-IN" sz="1400" b="1" dirty="0"/>
          </a:p>
        </p:txBody>
      </p:sp>
      <p:sp>
        <p:nvSpPr>
          <p:cNvPr id="27" name="Flowchart: Connector 26">
            <a:extLst>
              <a:ext uri="{FF2B5EF4-FFF2-40B4-BE49-F238E27FC236}">
                <a16:creationId xmlns:a16="http://schemas.microsoft.com/office/drawing/2014/main" id="{B067DB4D-F5D9-407E-AC45-E6F6772690E2}"/>
              </a:ext>
            </a:extLst>
          </p:cNvPr>
          <p:cNvSpPr/>
          <p:nvPr/>
        </p:nvSpPr>
        <p:spPr>
          <a:xfrm>
            <a:off x="1678727" y="4688724"/>
            <a:ext cx="1669586" cy="1538868"/>
          </a:xfrm>
          <a:prstGeom prst="flowChartConnector">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Workshops Delivered in </a:t>
            </a:r>
            <a:r>
              <a:rPr lang="en-US" sz="1400" b="1">
                <a:solidFill>
                  <a:schemeClr val="dk1"/>
                </a:solidFill>
              </a:rPr>
              <a:t>7 countries</a:t>
            </a:r>
            <a:endParaRPr lang="en-IN" sz="1400" b="1" dirty="0">
              <a:solidFill>
                <a:schemeClr val="dk1"/>
              </a:solidFill>
            </a:endParaRPr>
          </a:p>
        </p:txBody>
      </p:sp>
      <p:sp>
        <p:nvSpPr>
          <p:cNvPr id="28" name="Flowchart: Connector 27">
            <a:extLst>
              <a:ext uri="{FF2B5EF4-FFF2-40B4-BE49-F238E27FC236}">
                <a16:creationId xmlns:a16="http://schemas.microsoft.com/office/drawing/2014/main" id="{289E893C-D322-4EAE-8784-D35CDF96EA83}"/>
              </a:ext>
            </a:extLst>
          </p:cNvPr>
          <p:cNvSpPr/>
          <p:nvPr/>
        </p:nvSpPr>
        <p:spPr>
          <a:xfrm>
            <a:off x="2434608" y="3111151"/>
            <a:ext cx="1756572" cy="1687436"/>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Delivered to 15+ Companies so far</a:t>
            </a:r>
            <a:endParaRPr lang="en-IN" sz="1400" b="1" dirty="0">
              <a:solidFill>
                <a:schemeClr val="dk1"/>
              </a:solidFill>
            </a:endParaRPr>
          </a:p>
        </p:txBody>
      </p:sp>
      <p:sp>
        <p:nvSpPr>
          <p:cNvPr id="29" name="Flowchart: Connector 28">
            <a:extLst>
              <a:ext uri="{FF2B5EF4-FFF2-40B4-BE49-F238E27FC236}">
                <a16:creationId xmlns:a16="http://schemas.microsoft.com/office/drawing/2014/main" id="{DF1AE6BF-77AC-47FF-AF12-2DED162E768A}"/>
              </a:ext>
            </a:extLst>
          </p:cNvPr>
          <p:cNvSpPr/>
          <p:nvPr/>
        </p:nvSpPr>
        <p:spPr>
          <a:xfrm>
            <a:off x="4004191" y="2206938"/>
            <a:ext cx="1990209" cy="1748397"/>
          </a:xfrm>
          <a:prstGeom prst="flowChartConnector">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Having 20 + Trainers &amp; Consultants Worldwide</a:t>
            </a:r>
            <a:endParaRPr lang="en-IN" sz="1400" b="1" dirty="0">
              <a:solidFill>
                <a:schemeClr val="dk1"/>
              </a:solidFill>
            </a:endParaRPr>
          </a:p>
        </p:txBody>
      </p:sp>
      <p:sp>
        <p:nvSpPr>
          <p:cNvPr id="30" name="Flowchart: Connector 29">
            <a:extLst>
              <a:ext uri="{FF2B5EF4-FFF2-40B4-BE49-F238E27FC236}">
                <a16:creationId xmlns:a16="http://schemas.microsoft.com/office/drawing/2014/main" id="{15EA702F-935E-4C31-89D0-A0304AD6731C}"/>
              </a:ext>
            </a:extLst>
          </p:cNvPr>
          <p:cNvSpPr/>
          <p:nvPr/>
        </p:nvSpPr>
        <p:spPr>
          <a:xfrm>
            <a:off x="5990070" y="1356903"/>
            <a:ext cx="2513059" cy="2357602"/>
          </a:xfrm>
          <a:prstGeom prst="flowChartConnector">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Trained 15000 + Individuals so far </a:t>
            </a:r>
            <a:endParaRPr lang="en-IN" sz="1400" b="1" dirty="0">
              <a:solidFill>
                <a:schemeClr val="bg1"/>
              </a:solidFill>
            </a:endParaRPr>
          </a:p>
        </p:txBody>
      </p:sp>
      <p:sp>
        <p:nvSpPr>
          <p:cNvPr id="31" name="Flowchart: Connector 30">
            <a:extLst>
              <a:ext uri="{FF2B5EF4-FFF2-40B4-BE49-F238E27FC236}">
                <a16:creationId xmlns:a16="http://schemas.microsoft.com/office/drawing/2014/main" id="{688568BD-5F75-41EA-B262-294D556AFBB1}"/>
              </a:ext>
            </a:extLst>
          </p:cNvPr>
          <p:cNvSpPr/>
          <p:nvPr/>
        </p:nvSpPr>
        <p:spPr>
          <a:xfrm>
            <a:off x="8660005" y="920826"/>
            <a:ext cx="3057408" cy="2890562"/>
          </a:xfrm>
          <a:prstGeom prst="flowChart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More than 240,000 + Training Hours Delivered </a:t>
            </a:r>
            <a:endParaRPr lang="en-IN" sz="1400" b="1" dirty="0">
              <a:solidFill>
                <a:schemeClr val="dk1"/>
              </a:solidFill>
            </a:endParaRPr>
          </a:p>
        </p:txBody>
      </p:sp>
    </p:spTree>
    <p:extLst>
      <p:ext uri="{BB962C8B-B14F-4D97-AF65-F5344CB8AC3E}">
        <p14:creationId xmlns:p14="http://schemas.microsoft.com/office/powerpoint/2010/main" val="2441579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err="1">
                <a:solidFill>
                  <a:srgbClr val="505050">
                    <a:lumMod val="50000"/>
                  </a:srgbClr>
                </a:solidFill>
              </a:rPr>
              <a:t>Speech|</a:t>
            </a:r>
            <a:r>
              <a:rPr lang="en-US" sz="4400" dirty="0" err="1">
                <a:solidFill>
                  <a:srgbClr val="0070C0"/>
                </a:solidFill>
              </a:rPr>
              <a:t>Usecases</a:t>
            </a:r>
            <a:r>
              <a:rPr lang="en-US" sz="4400" dirty="0">
                <a:solidFill>
                  <a:srgbClr val="505050">
                    <a:lumMod val="50000"/>
                  </a:srgbClr>
                </a:solidFill>
              </a:rPr>
              <a:t> </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338554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Voice Command Based Applications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Generating Conversation Transcript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Call center Log Analytics and Scoring of DSAT , CSAT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474060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a:t>
            </a:r>
            <a:endParaRPr lang="en-US" sz="4400" dirty="0">
              <a:solidFill>
                <a:schemeClr val="accent1"/>
              </a:solidFill>
            </a:endParaRPr>
          </a:p>
          <a:p>
            <a:pPr defTabSz="932563">
              <a:defRPr/>
            </a:pPr>
            <a:r>
              <a:rPr lang="en-US" sz="2800" dirty="0">
                <a:solidFill>
                  <a:schemeClr val="accent1"/>
                </a:solidFill>
              </a:rPr>
              <a:t>Audio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720415"/>
            <a:ext cx="11942868" cy="6032421"/>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Segoe UI" panose="020B0502040204020203" pitchFamily="34" charset="0"/>
              </a:rPr>
              <a:t> Audio Files for Speaker Verification and Identification should meeting the following requirements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r>
              <a:rPr lang="en-US" sz="1600" dirty="0">
                <a:solidFill>
                  <a:srgbClr val="000000"/>
                </a:solidFill>
                <a:latin typeface="Segoe UI" panose="020B0502040204020203" pitchFamily="34" charset="0"/>
              </a:rPr>
              <a:t> Use this as Step Up Authentication and not as the Primary Authentication Mechanism.</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r>
              <a:rPr lang="en-US" sz="1600" dirty="0">
                <a:solidFill>
                  <a:srgbClr val="000000"/>
                </a:solidFill>
                <a:latin typeface="Segoe UI" panose="020B0502040204020203" pitchFamily="34" charset="0"/>
              </a:rPr>
              <a:t>		</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graphicFrame>
        <p:nvGraphicFramePr>
          <p:cNvPr id="4" name="Table 3">
            <a:extLst>
              <a:ext uri="{FF2B5EF4-FFF2-40B4-BE49-F238E27FC236}">
                <a16:creationId xmlns:a16="http://schemas.microsoft.com/office/drawing/2014/main" id="{32E6B68F-1ACC-4AD7-A6F3-4BE32218C4F1}"/>
              </a:ext>
            </a:extLst>
          </p:cNvPr>
          <p:cNvGraphicFramePr>
            <a:graphicFrameLocks noGrp="1"/>
          </p:cNvGraphicFramePr>
          <p:nvPr>
            <p:extLst>
              <p:ext uri="{D42A27DB-BD31-4B8C-83A1-F6EECF244321}">
                <p14:modId xmlns:p14="http://schemas.microsoft.com/office/powerpoint/2010/main" val="1840334053"/>
              </p:ext>
            </p:extLst>
          </p:nvPr>
        </p:nvGraphicFramePr>
        <p:xfrm>
          <a:off x="430806" y="2489200"/>
          <a:ext cx="6360622" cy="1879600"/>
        </p:xfrm>
        <a:graphic>
          <a:graphicData uri="http://schemas.openxmlformats.org/drawingml/2006/table">
            <a:tbl>
              <a:tblPr/>
              <a:tblGrid>
                <a:gridCol w="3180311">
                  <a:extLst>
                    <a:ext uri="{9D8B030D-6E8A-4147-A177-3AD203B41FA5}">
                      <a16:colId xmlns:a16="http://schemas.microsoft.com/office/drawing/2014/main" val="3346485022"/>
                    </a:ext>
                  </a:extLst>
                </a:gridCol>
                <a:gridCol w="3180311">
                  <a:extLst>
                    <a:ext uri="{9D8B030D-6E8A-4147-A177-3AD203B41FA5}">
                      <a16:colId xmlns:a16="http://schemas.microsoft.com/office/drawing/2014/main" val="971752774"/>
                    </a:ext>
                  </a:extLst>
                </a:gridCol>
              </a:tblGrid>
              <a:tr h="182398">
                <a:tc>
                  <a:txBody>
                    <a:bodyPr/>
                    <a:lstStyle/>
                    <a:p>
                      <a:pPr algn="l" fontAlgn="t"/>
                      <a:r>
                        <a:rPr lang="en-IN">
                          <a:effectLst/>
                        </a:rPr>
                        <a:t>Container</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tc>
                  <a:txBody>
                    <a:bodyPr/>
                    <a:lstStyle/>
                    <a:p>
                      <a:pPr fontAlgn="t"/>
                      <a:r>
                        <a:rPr lang="en-IN">
                          <a:effectLst/>
                        </a:rPr>
                        <a:t>WAV</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96518948"/>
                  </a:ext>
                </a:extLst>
              </a:tr>
              <a:tr h="182398">
                <a:tc>
                  <a:txBody>
                    <a:bodyPr/>
                    <a:lstStyle/>
                    <a:p>
                      <a:pPr algn="l" fontAlgn="t"/>
                      <a:r>
                        <a:rPr lang="en-IN">
                          <a:effectLst/>
                        </a:rPr>
                        <a:t>Encoding</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PCM</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26166627"/>
                  </a:ext>
                </a:extLst>
              </a:tr>
              <a:tr h="182398">
                <a:tc>
                  <a:txBody>
                    <a:bodyPr/>
                    <a:lstStyle/>
                    <a:p>
                      <a:pPr algn="l" fontAlgn="t"/>
                      <a:r>
                        <a:rPr lang="en-IN">
                          <a:effectLst/>
                        </a:rPr>
                        <a:t>Rate</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16K</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24529324"/>
                  </a:ext>
                </a:extLst>
              </a:tr>
              <a:tr h="182398">
                <a:tc>
                  <a:txBody>
                    <a:bodyPr/>
                    <a:lstStyle/>
                    <a:p>
                      <a:pPr algn="l" fontAlgn="t"/>
                      <a:r>
                        <a:rPr lang="en-IN">
                          <a:effectLst/>
                        </a:rPr>
                        <a:t>Sample Format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 bit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38643577"/>
                  </a:ext>
                </a:extLst>
              </a:tr>
              <a:tr h="182398">
                <a:tc>
                  <a:txBody>
                    <a:bodyPr/>
                    <a:lstStyle/>
                    <a:p>
                      <a:pPr algn="l" fontAlgn="t"/>
                      <a:r>
                        <a:rPr lang="en-IN">
                          <a:effectLst/>
                        </a:rPr>
                        <a:t>Channels</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IN" dirty="0">
                          <a:effectLst/>
                        </a:rPr>
                        <a:t>Mono</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3920152481"/>
                  </a:ext>
                </a:extLst>
              </a:tr>
            </a:tbl>
          </a:graphicData>
        </a:graphic>
      </p:graphicFrame>
      <p:sp>
        <p:nvSpPr>
          <p:cNvPr id="5" name="Rectangle 1">
            <a:extLst>
              <a:ext uri="{FF2B5EF4-FFF2-40B4-BE49-F238E27FC236}">
                <a16:creationId xmlns:a16="http://schemas.microsoft.com/office/drawing/2014/main" id="{2C7AB9A4-4DB4-4D30-8C99-9C7E3A7C99A9}"/>
              </a:ext>
            </a:extLst>
          </p:cNvPr>
          <p:cNvSpPr>
            <a:spLocks noChangeArrowheads="1"/>
          </p:cNvSpPr>
          <p:nvPr/>
        </p:nvSpPr>
        <p:spPr bwMode="auto">
          <a:xfrm>
            <a:off x="838200" y="1174580"/>
            <a:ext cx="73746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000" b="0" i="0" u="none" strike="noStrike" cap="none" normalizeH="0" baseline="0">
                <a:ln>
                  <a:noFill/>
                </a:ln>
                <a:solidFill>
                  <a:srgbClr val="505050"/>
                </a:solidFill>
                <a:effectLst/>
                <a:latin typeface="wf_segoe-ui_normal"/>
              </a:rPr>
            </a:b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7871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808816" cy="16205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err="1">
                <a:solidFill>
                  <a:schemeClr val="accent1"/>
                </a:solidFill>
              </a:rPr>
              <a:t>QnA</a:t>
            </a:r>
            <a:r>
              <a:rPr lang="en-US" sz="4400" dirty="0">
                <a:solidFill>
                  <a:schemeClr val="accent1"/>
                </a:solidFill>
              </a:rPr>
              <a:t> Maker </a:t>
            </a:r>
          </a:p>
          <a:p>
            <a:pPr defTabSz="932563">
              <a:defRPr/>
            </a:pPr>
            <a:endParaRPr lang="en-US" sz="2800" dirty="0">
              <a:solidFill>
                <a:schemeClr val="accent1"/>
              </a:solidFill>
            </a:endParaRPr>
          </a:p>
          <a:p>
            <a:pPr defTabSz="932563">
              <a:defRPr/>
            </a:pPr>
            <a:r>
              <a:rPr lang="en-IN" sz="3200" b="1" dirty="0"/>
              <a:t>Create an FAQ service from existing content</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277547"/>
          </a:xfrm>
          <a:prstGeom prst="rect">
            <a:avLst/>
          </a:prstGeom>
        </p:spPr>
        <p:txBody>
          <a:bodyPr wrap="square">
            <a:spAutoFit/>
          </a:bodyPr>
          <a:lstStyle/>
          <a:p>
            <a:r>
              <a:rPr lang="en-IN" dirty="0"/>
              <a:t>Knowledge Base out of semi-structured content like FAQ documents, URLs, and product manuals and answers natural language questions by matching it with the best possible answer from the </a:t>
            </a:r>
            <a:r>
              <a:rPr lang="en-IN" dirty="0" err="1"/>
              <a:t>QnA’s</a:t>
            </a:r>
            <a:r>
              <a:rPr lang="en-IN" dirty="0"/>
              <a:t> in your Knowledge base.</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dirty="0">
                <a:hlinkClick r:id="rId2"/>
              </a:rPr>
              <a:t>https://www.qnamaker.ai</a:t>
            </a:r>
            <a:endParaRPr lang="en-IN" dirty="0"/>
          </a:p>
          <a:p>
            <a:pPr lvl="1"/>
            <a:endParaRPr lang="en-IN"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198257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Language Understanding (LUIS) is a cloud-based API service that applies custom machine-learning intelligence to a user's conversational, natural language text to predict overall meaning, and pull out relevant, detailed information.</a:t>
            </a:r>
          </a:p>
          <a:p>
            <a:endParaRPr lang="en-US" sz="2800" dirty="0"/>
          </a:p>
          <a:p>
            <a:r>
              <a:rPr lang="en-US" sz="2400" dirty="0">
                <a:solidFill>
                  <a:schemeClr val="tx1"/>
                </a:solidFill>
              </a:rPr>
              <a:t>A LUIS app contains a domain-specific natural language model. You can start the LUIS app with a prebuilt domain model, build your own model, or blend pieces of a prebuilt domain with your own custom information.</a:t>
            </a:r>
          </a:p>
          <a:p>
            <a:pPr algn="just" defTabSz="932563">
              <a:defRPr/>
            </a:pPr>
            <a:endParaRPr lang="en-US" sz="2400" dirty="0">
              <a:solidFill>
                <a:schemeClr val="accent1"/>
              </a:solidFill>
            </a:endParaRPr>
          </a:p>
          <a:p>
            <a:r>
              <a:rPr lang="en-US" sz="2400" dirty="0">
                <a:solidFill>
                  <a:schemeClr val="accent1"/>
                </a:solidFill>
              </a:rPr>
              <a:t>Prebuilt model</a:t>
            </a:r>
            <a:r>
              <a:rPr lang="en-US" sz="2400" dirty="0">
                <a:solidFill>
                  <a:schemeClr val="tx1"/>
                </a:solidFill>
              </a:rPr>
              <a:t> LUIS has many prebuilt domain models including intents, utterances, and prebuilt entities. </a:t>
            </a:r>
            <a:r>
              <a:rPr lang="en-US" sz="2400" dirty="0">
                <a:solidFill>
                  <a:schemeClr val="tx1"/>
                </a:solidFill>
                <a:hlinkClick r:id="rId2">
                  <a:extLst>
                    <a:ext uri="{A12FA001-AC4F-418D-AE19-62706E023703}">
                      <ahyp:hlinkClr xmlns:ahyp="http://schemas.microsoft.com/office/drawing/2018/hyperlinkcolor" val="tx"/>
                    </a:ext>
                  </a:extLst>
                </a:hlinkClick>
              </a:rPr>
              <a:t>Prebuilt domain models</a:t>
            </a:r>
            <a:r>
              <a:rPr lang="en-US" sz="2400" dirty="0">
                <a:solidFill>
                  <a:schemeClr val="tx1"/>
                </a:solidFill>
              </a:rPr>
              <a:t> include the entire design for you and are a great way to start using LUIS quickly.</a:t>
            </a:r>
          </a:p>
          <a:p>
            <a:br>
              <a:rPr lang="en-US" sz="2400" dirty="0">
                <a:solidFill>
                  <a:schemeClr val="tx1"/>
                </a:solidFill>
              </a:rPr>
            </a:br>
            <a:endParaRPr lang="en-US" sz="2400" dirty="0">
              <a:solidFill>
                <a:schemeClr val="tx1"/>
              </a:solidFill>
            </a:endParaRPr>
          </a:p>
          <a:p>
            <a:r>
              <a:rPr lang="en-US" sz="2400" dirty="0">
                <a:solidFill>
                  <a:schemeClr val="accent1"/>
                </a:solidFill>
              </a:rPr>
              <a:t>Custom Entities</a:t>
            </a:r>
            <a:r>
              <a:rPr lang="en-US" sz="2400" dirty="0">
                <a:solidFill>
                  <a:schemeClr val="tx1"/>
                </a:solidFill>
              </a:rPr>
              <a:t> LUIS gives you several ways to identify your own custom intents and entities including machine-learned entities, specific or literal entities, and a combination of machine-learned and literal.</a:t>
            </a:r>
          </a:p>
          <a:p>
            <a:br>
              <a:rPr lang="en-US" sz="2800" dirty="0"/>
            </a:b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85344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240144" y="69335"/>
            <a:ext cx="11665529" cy="61929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Concepts in LUIS</a:t>
            </a:r>
          </a:p>
          <a:p>
            <a:endParaRPr lang="en-US" sz="2800" dirty="0"/>
          </a:p>
          <a:p>
            <a:pPr marL="457200" indent="-457200">
              <a:buAutoNum type="arabicPeriod"/>
            </a:pPr>
            <a:r>
              <a:rPr lang="en-US" sz="2800" dirty="0">
                <a:solidFill>
                  <a:srgbClr val="0070C0"/>
                </a:solidFill>
              </a:rPr>
              <a:t>Utterances</a:t>
            </a:r>
            <a:r>
              <a:rPr lang="en-US" sz="2800" dirty="0">
                <a:solidFill>
                  <a:schemeClr val="tx1"/>
                </a:solidFill>
              </a:rPr>
              <a:t> </a:t>
            </a:r>
            <a:r>
              <a:rPr lang="en-US" sz="2400" dirty="0">
                <a:solidFill>
                  <a:schemeClr val="tx1"/>
                </a:solidFill>
              </a:rPr>
              <a:t>are the  </a:t>
            </a:r>
            <a:r>
              <a:rPr lang="en-IN" sz="2400" dirty="0"/>
              <a:t>Inputs from the user which app needs to interpret.</a:t>
            </a:r>
            <a:endParaRPr lang="en-US" sz="2400" dirty="0">
              <a:solidFill>
                <a:schemeClr val="tx1"/>
              </a:solidFill>
            </a:endParaRPr>
          </a:p>
          <a:p>
            <a:r>
              <a:rPr lang="en-US" sz="2800" dirty="0">
                <a:solidFill>
                  <a:schemeClr val="tx1"/>
                </a:solidFill>
              </a:rPr>
              <a:t>2.   </a:t>
            </a:r>
            <a:r>
              <a:rPr lang="en-US" sz="2800" dirty="0">
                <a:solidFill>
                  <a:srgbClr val="0070C0"/>
                </a:solidFill>
              </a:rPr>
              <a:t>Intents</a:t>
            </a:r>
            <a:r>
              <a:rPr lang="en-US" sz="2800" dirty="0">
                <a:solidFill>
                  <a:schemeClr val="tx1"/>
                </a:solidFill>
              </a:rPr>
              <a:t> </a:t>
            </a:r>
            <a:r>
              <a:rPr lang="en-IN" sz="2400" dirty="0"/>
              <a:t>User Intention</a:t>
            </a:r>
            <a:endParaRPr lang="en-US" sz="2400" dirty="0">
              <a:solidFill>
                <a:schemeClr val="tx1"/>
              </a:solidFill>
            </a:endParaRPr>
          </a:p>
          <a:p>
            <a:r>
              <a:rPr lang="en-US" sz="2800" dirty="0">
                <a:solidFill>
                  <a:schemeClr val="tx1"/>
                </a:solidFill>
              </a:rPr>
              <a:t>3.   </a:t>
            </a:r>
            <a:r>
              <a:rPr lang="en-US" sz="2800" dirty="0">
                <a:solidFill>
                  <a:srgbClr val="0070C0"/>
                </a:solidFill>
              </a:rPr>
              <a:t>Entities </a:t>
            </a:r>
            <a:r>
              <a:rPr lang="en-IN" sz="2400" dirty="0"/>
              <a:t>Extracts  data from the utterance. LUIS offers different types of entities for different types of data.</a:t>
            </a:r>
          </a:p>
          <a:p>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106605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508653"/>
          </a:xfrm>
          <a:prstGeom prst="rect">
            <a:avLst/>
          </a:prstGeom>
        </p:spPr>
        <p:txBody>
          <a:bodyPr wrap="square">
            <a:spAutoFit/>
          </a:bodyPr>
          <a:lstStyle/>
          <a:p>
            <a:r>
              <a:rPr lang="en-US" sz="2400" b="1" dirty="0">
                <a:solidFill>
                  <a:schemeClr val="accent1"/>
                </a:solidFill>
                <a:latin typeface="Segoe UI" panose="020B0502040204020203" pitchFamily="34" charset="0"/>
              </a:rPr>
              <a:t>Intent</a:t>
            </a:r>
            <a:r>
              <a:rPr lang="en-US" sz="2400" dirty="0">
                <a:solidFill>
                  <a:srgbClr val="000000"/>
                </a:solidFill>
                <a:latin typeface="Segoe UI" panose="020B0502040204020203" pitchFamily="34" charset="0"/>
              </a:rPr>
              <a:t> </a:t>
            </a:r>
            <a:r>
              <a:rPr lang="en-US" sz="1600" dirty="0">
                <a:solidFill>
                  <a:srgbClr val="000000"/>
                </a:solidFill>
                <a:latin typeface="Segoe UI" panose="020B0502040204020203" pitchFamily="34" charset="0"/>
              </a:rPr>
              <a:t>: </a:t>
            </a:r>
            <a:r>
              <a:rPr lang="en-US" dirty="0"/>
              <a:t>An intent represents a task or action the user wants to perform. It is a purpose or goal expressed in a user's utterance.</a:t>
            </a:r>
          </a:p>
          <a:p>
            <a:pPr>
              <a:buFont typeface="Arial" panose="020B0604020202020204" pitchFamily="34" charset="0"/>
              <a:buChar char="•"/>
            </a:pPr>
            <a:endParaRPr lang="en-US"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4" name="Picture 3">
            <a:extLst>
              <a:ext uri="{FF2B5EF4-FFF2-40B4-BE49-F238E27FC236}">
                <a16:creationId xmlns:a16="http://schemas.microsoft.com/office/drawing/2014/main" id="{8F2E18D5-76BF-4E02-9C82-A463458337DC}"/>
              </a:ext>
            </a:extLst>
          </p:cNvPr>
          <p:cNvPicPr>
            <a:picLocks noChangeAspect="1"/>
          </p:cNvPicPr>
          <p:nvPr/>
        </p:nvPicPr>
        <p:blipFill>
          <a:blip r:embed="rId2"/>
          <a:stretch>
            <a:fillRect/>
          </a:stretch>
        </p:blipFill>
        <p:spPr>
          <a:xfrm>
            <a:off x="1013504" y="1768343"/>
            <a:ext cx="9820275" cy="4924425"/>
          </a:xfrm>
          <a:prstGeom prst="rect">
            <a:avLst/>
          </a:prstGeom>
        </p:spPr>
      </p:pic>
    </p:spTree>
    <p:extLst>
      <p:ext uri="{BB962C8B-B14F-4D97-AF65-F5344CB8AC3E}">
        <p14:creationId xmlns:p14="http://schemas.microsoft.com/office/powerpoint/2010/main" val="20185988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785652"/>
          </a:xfrm>
          <a:prstGeom prst="rect">
            <a:avLst/>
          </a:prstGeom>
        </p:spPr>
        <p:txBody>
          <a:bodyPr wrap="square">
            <a:spAutoFit/>
          </a:bodyPr>
          <a:lstStyle/>
          <a:p>
            <a:r>
              <a:rPr lang="en-US" sz="2400" b="1" dirty="0">
                <a:solidFill>
                  <a:schemeClr val="accent1"/>
                </a:solidFill>
                <a:latin typeface="Segoe UI" panose="020B0502040204020203" pitchFamily="34" charset="0"/>
              </a:rPr>
              <a:t>Entity</a:t>
            </a:r>
            <a:r>
              <a:rPr lang="en-US" sz="1600" dirty="0">
                <a:solidFill>
                  <a:srgbClr val="000000"/>
                </a:solidFill>
                <a:latin typeface="Segoe UI" panose="020B0502040204020203" pitchFamily="34" charset="0"/>
              </a:rPr>
              <a:t> : E</a:t>
            </a:r>
            <a:r>
              <a:rPr lang="en-US" dirty="0"/>
              <a:t>ntity represents a word or phrase inside the utterance. Represents a class including a collection of similar objects (places, things, people, events or concepts). Describes information relevant to the intent</a:t>
            </a:r>
          </a:p>
          <a:p>
            <a:br>
              <a:rPr lang="en-US" dirty="0"/>
            </a:br>
            <a:endParaRPr lang="en-US" dirty="0"/>
          </a:p>
          <a:p>
            <a:pPr>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0546099E-000D-4B03-A7FB-F598C4DA932A}"/>
              </a:ext>
            </a:extLst>
          </p:cNvPr>
          <p:cNvPicPr>
            <a:picLocks noChangeAspect="1"/>
          </p:cNvPicPr>
          <p:nvPr/>
        </p:nvPicPr>
        <p:blipFill>
          <a:blip r:embed="rId2"/>
          <a:stretch>
            <a:fillRect/>
          </a:stretch>
        </p:blipFill>
        <p:spPr>
          <a:xfrm>
            <a:off x="700667" y="2499276"/>
            <a:ext cx="9629775" cy="2952750"/>
          </a:xfrm>
          <a:prstGeom prst="rect">
            <a:avLst/>
          </a:prstGeom>
        </p:spPr>
      </p:pic>
    </p:spTree>
    <p:extLst>
      <p:ext uri="{BB962C8B-B14F-4D97-AF65-F5344CB8AC3E}">
        <p14:creationId xmlns:p14="http://schemas.microsoft.com/office/powerpoint/2010/main" val="4262684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3508653"/>
          </a:xfrm>
          <a:prstGeom prst="rect">
            <a:avLst/>
          </a:prstGeom>
        </p:spPr>
        <p:txBody>
          <a:bodyPr wrap="square">
            <a:spAutoFit/>
          </a:bodyPr>
          <a:lstStyle/>
          <a:p>
            <a:r>
              <a:rPr lang="en-US" sz="2400" dirty="0">
                <a:solidFill>
                  <a:schemeClr val="accent1"/>
                </a:solidFill>
                <a:latin typeface="Segoe UI" panose="020B0502040204020203" pitchFamily="34" charset="0"/>
              </a:rPr>
              <a:t>Types of Entities</a:t>
            </a:r>
            <a:r>
              <a:rPr lang="en-US" sz="2400" dirty="0">
                <a:solidFill>
                  <a:srgbClr val="000000"/>
                </a:solidFill>
                <a:latin typeface="Segoe UI" panose="020B0502040204020203" pitchFamily="34" charset="0"/>
              </a:rPr>
              <a:t> :</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sz="2000" b="1" dirty="0">
                <a:solidFill>
                  <a:srgbClr val="0070C0"/>
                </a:solidFill>
              </a:rPr>
              <a:t>Simple entity </a:t>
            </a:r>
            <a:r>
              <a:rPr lang="en-IN" b="1" dirty="0"/>
              <a:t>: </a:t>
            </a:r>
            <a:r>
              <a:rPr lang="en-US" dirty="0"/>
              <a:t>A simple entity is a generic entity that describes a single concept and is learned from the machine-learned context. Because simple entities are generally names such as company names, product names, or other categories of names</a:t>
            </a:r>
            <a:endParaRPr lang="en-IN" b="1"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A661ED1E-E14C-4E5F-8826-72904FFC832E}"/>
              </a:ext>
            </a:extLst>
          </p:cNvPr>
          <p:cNvPicPr>
            <a:picLocks noChangeAspect="1"/>
          </p:cNvPicPr>
          <p:nvPr/>
        </p:nvPicPr>
        <p:blipFill>
          <a:blip r:embed="rId2"/>
          <a:stretch>
            <a:fillRect/>
          </a:stretch>
        </p:blipFill>
        <p:spPr>
          <a:xfrm>
            <a:off x="996310" y="2532220"/>
            <a:ext cx="5057775" cy="1885950"/>
          </a:xfrm>
          <a:prstGeom prst="rect">
            <a:avLst/>
          </a:prstGeom>
        </p:spPr>
      </p:pic>
      <p:sp>
        <p:nvSpPr>
          <p:cNvPr id="6" name="Rectangle 5">
            <a:extLst>
              <a:ext uri="{FF2B5EF4-FFF2-40B4-BE49-F238E27FC236}">
                <a16:creationId xmlns:a16="http://schemas.microsoft.com/office/drawing/2014/main" id="{5D61FF71-4FCF-478C-98B9-1E8B874296D9}"/>
              </a:ext>
            </a:extLst>
          </p:cNvPr>
          <p:cNvSpPr/>
          <p:nvPr/>
        </p:nvSpPr>
        <p:spPr>
          <a:xfrm>
            <a:off x="249257" y="4330150"/>
            <a:ext cx="10726334" cy="677108"/>
          </a:xfrm>
          <a:prstGeom prst="rect">
            <a:avLst/>
          </a:prstGeom>
        </p:spPr>
        <p:txBody>
          <a:bodyPr wrap="none">
            <a:spAutoFit/>
          </a:bodyPr>
          <a:lstStyle/>
          <a:p>
            <a:pPr lvl="1"/>
            <a:r>
              <a:rPr lang="en-IN" b="1" dirty="0"/>
              <a:t> </a:t>
            </a:r>
            <a:r>
              <a:rPr lang="en-IN" sz="2000" b="1" dirty="0">
                <a:solidFill>
                  <a:srgbClr val="0070C0"/>
                </a:solidFill>
              </a:rPr>
              <a:t>Prebuilt entity </a:t>
            </a:r>
            <a:r>
              <a:rPr lang="en-IN" b="1" dirty="0"/>
              <a:t>: </a:t>
            </a:r>
            <a:r>
              <a:rPr lang="en-US" dirty="0"/>
              <a:t>Prebuilt entities are built-in types that represent common concepts such as email, URL </a:t>
            </a:r>
          </a:p>
          <a:p>
            <a:pPr lvl="1"/>
            <a:r>
              <a:rPr lang="en-US" dirty="0"/>
              <a:t>     and phone number</a:t>
            </a:r>
            <a:endParaRPr lang="en-IN" b="1" dirty="0"/>
          </a:p>
        </p:txBody>
      </p:sp>
      <p:pic>
        <p:nvPicPr>
          <p:cNvPr id="7" name="Picture 6">
            <a:extLst>
              <a:ext uri="{FF2B5EF4-FFF2-40B4-BE49-F238E27FC236}">
                <a16:creationId xmlns:a16="http://schemas.microsoft.com/office/drawing/2014/main" id="{CB56011C-BDC8-4B09-90B6-1137BEC34FCB}"/>
              </a:ext>
            </a:extLst>
          </p:cNvPr>
          <p:cNvPicPr>
            <a:picLocks noChangeAspect="1"/>
          </p:cNvPicPr>
          <p:nvPr/>
        </p:nvPicPr>
        <p:blipFill>
          <a:blip r:embed="rId3"/>
          <a:stretch>
            <a:fillRect/>
          </a:stretch>
        </p:blipFill>
        <p:spPr>
          <a:xfrm>
            <a:off x="938122" y="4902779"/>
            <a:ext cx="4938976" cy="1790700"/>
          </a:xfrm>
          <a:prstGeom prst="rect">
            <a:avLst/>
          </a:prstGeom>
        </p:spPr>
      </p:pic>
    </p:spTree>
    <p:extLst>
      <p:ext uri="{BB962C8B-B14F-4D97-AF65-F5344CB8AC3E}">
        <p14:creationId xmlns:p14="http://schemas.microsoft.com/office/powerpoint/2010/main" val="416320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1231106"/>
          </a:xfrm>
          <a:prstGeom prst="rect">
            <a:avLst/>
          </a:prstGeom>
        </p:spPr>
        <p:txBody>
          <a:bodyPr wrap="square">
            <a:spAutoFit/>
          </a:bodyPr>
          <a:lstStyle/>
          <a:p>
            <a:r>
              <a:rPr lang="en-IN" sz="2000" b="1" dirty="0">
                <a:solidFill>
                  <a:srgbClr val="0070C0"/>
                </a:solidFill>
              </a:rPr>
              <a:t>       List entity </a:t>
            </a:r>
            <a:r>
              <a:rPr lang="en-IN" b="1" dirty="0"/>
              <a:t>: </a:t>
            </a:r>
            <a:r>
              <a:rPr lang="en-IN" dirty="0"/>
              <a:t>List Entity is used when your data has related words or synonyms.</a:t>
            </a:r>
            <a:endParaRPr lang="en-IN" sz="1600"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954914" y="4559520"/>
            <a:ext cx="10956301" cy="2031325"/>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Are a known set</a:t>
            </a:r>
          </a:p>
          <a:p>
            <a:pPr marL="285750" indent="-285750">
              <a:buFont typeface="Arial" panose="020B0604020202020204" pitchFamily="34" charset="0"/>
              <a:buChar char="•"/>
            </a:pPr>
            <a:r>
              <a:rPr lang="en-US" dirty="0"/>
              <a:t>The text in the utterance is an exact match with a synonym. LUIS doesn't use the list beyond exact text matches. Stemming, plurals, and other variations are not resolved with a list entity. To manage variations, consider using a pattern with the optional text syntax.  </a:t>
            </a:r>
          </a:p>
          <a:p>
            <a:endParaRPr lang="en-US" dirty="0"/>
          </a:p>
          <a:p>
            <a:pPr lvl="1"/>
            <a:endParaRPr lang="en-IN" b="1" dirty="0"/>
          </a:p>
        </p:txBody>
      </p:sp>
      <p:pic>
        <p:nvPicPr>
          <p:cNvPr id="4" name="Picture 3">
            <a:extLst>
              <a:ext uri="{FF2B5EF4-FFF2-40B4-BE49-F238E27FC236}">
                <a16:creationId xmlns:a16="http://schemas.microsoft.com/office/drawing/2014/main" id="{9F3E219C-79A2-4877-9A2B-D4E82F23BC17}"/>
              </a:ext>
            </a:extLst>
          </p:cNvPr>
          <p:cNvPicPr>
            <a:picLocks noChangeAspect="1"/>
          </p:cNvPicPr>
          <p:nvPr/>
        </p:nvPicPr>
        <p:blipFill>
          <a:blip r:embed="rId2"/>
          <a:stretch>
            <a:fillRect/>
          </a:stretch>
        </p:blipFill>
        <p:spPr>
          <a:xfrm>
            <a:off x="1157024" y="1980176"/>
            <a:ext cx="4938976" cy="2279034"/>
          </a:xfrm>
          <a:prstGeom prst="rect">
            <a:avLst/>
          </a:prstGeom>
        </p:spPr>
      </p:pic>
    </p:spTree>
    <p:extLst>
      <p:ext uri="{BB962C8B-B14F-4D97-AF65-F5344CB8AC3E}">
        <p14:creationId xmlns:p14="http://schemas.microsoft.com/office/powerpoint/2010/main" val="976935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126836"/>
            <a:ext cx="10197071" cy="5109091"/>
          </a:xfrm>
          <a:prstGeom prst="rect">
            <a:avLst/>
          </a:prstGeom>
        </p:spPr>
        <p:txBody>
          <a:bodyPr wrap="square">
            <a:spAutoFit/>
          </a:bodyPr>
          <a:lstStyle/>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r>
              <a:rPr lang="en-IN" b="1" dirty="0"/>
              <a:t>	</a:t>
            </a:r>
            <a:r>
              <a:rPr lang="en-IN" sz="2000" b="1" dirty="0" err="1">
                <a:solidFill>
                  <a:srgbClr val="0070C0"/>
                </a:solidFill>
              </a:rPr>
              <a:t>Pattern.Any</a:t>
            </a:r>
            <a:r>
              <a:rPr lang="en-IN" sz="2000" b="1" dirty="0">
                <a:solidFill>
                  <a:srgbClr val="0070C0"/>
                </a:solidFill>
              </a:rPr>
              <a:t> </a:t>
            </a:r>
            <a:r>
              <a:rPr lang="en-IN" b="1" dirty="0"/>
              <a:t>:</a:t>
            </a:r>
            <a:r>
              <a:rPr lang="en-US" dirty="0" err="1"/>
              <a:t>Pattern.any</a:t>
            </a:r>
            <a:r>
              <a:rPr lang="en-US" dirty="0"/>
              <a:t> is a variable-length placeholder used only in a pattern's template     utterance to mark  where the entity begins and ends.</a:t>
            </a: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TaskDetails</a:t>
            </a:r>
            <a:r>
              <a:rPr lang="en-US" dirty="0">
                <a:solidFill>
                  <a:srgbClr val="000000"/>
                </a:solidFill>
                <a:latin typeface="Segoe UI" panose="020B0502040204020203" pitchFamily="34" charset="0"/>
              </a:rPr>
              <a:t>} 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a:t>
            </a:r>
            <a:r>
              <a:rPr lang="en-US" b="1" dirty="0">
                <a:solidFill>
                  <a:srgbClr val="000000"/>
                </a:solidFill>
                <a:latin typeface="Segoe UI" panose="020B0502040204020203" pitchFamily="34" charset="0"/>
              </a:rPr>
              <a:t>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Development, integration with LoB1 and unit testing </a:t>
            </a:r>
            <a:r>
              <a:rPr lang="en-US" dirty="0">
                <a:solidFill>
                  <a:srgbClr val="000000"/>
                </a:solidFill>
                <a:latin typeface="Segoe UI" panose="020B0502040204020203" pitchFamily="34" charset="0"/>
              </a:rPr>
              <a:t>today </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coding which took more than 3 hours of my time </a:t>
            </a:r>
            <a:r>
              <a:rPr lang="en-US" dirty="0">
                <a:solidFill>
                  <a:srgbClr val="000000"/>
                </a:solidFill>
                <a:latin typeface="Segoe UI" panose="020B0502040204020203" pitchFamily="34" charset="0"/>
              </a:rPr>
              <a:t>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a:solidFill>
                  <a:srgbClr val="000000"/>
                </a:solidFill>
                <a:latin typeface="Segoe UI" panose="020B0502040204020203" pitchFamily="34" charset="0"/>
              </a:rPr>
              <a:t>Parcel A Delivery </a:t>
            </a:r>
            <a:r>
              <a:rPr lang="en-US" dirty="0">
                <a:solidFill>
                  <a:srgbClr val="000000"/>
                </a:solidFill>
                <a:latin typeface="Segoe UI" panose="020B0502040204020203" pitchFamily="34" charset="0"/>
              </a:rPr>
              <a:t>today</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1111133" y="2586899"/>
            <a:ext cx="10956301" cy="923330"/>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The ending of the entity can be confused with the remaining text of the utterance</a:t>
            </a:r>
          </a:p>
          <a:p>
            <a:pPr lvl="1"/>
            <a:endParaRPr lang="en-IN" b="1" dirty="0"/>
          </a:p>
        </p:txBody>
      </p:sp>
    </p:spTree>
    <p:extLst>
      <p:ext uri="{BB962C8B-B14F-4D97-AF65-F5344CB8AC3E}">
        <p14:creationId xmlns:p14="http://schemas.microsoft.com/office/powerpoint/2010/main" val="3417747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123815" y="3838593"/>
            <a:ext cx="11430000"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The RISE of AI</a:t>
            </a: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8</a:t>
            </a:fld>
            <a:endParaRPr lang="en-IN" dirty="0"/>
          </a:p>
        </p:txBody>
      </p:sp>
      <p:pic>
        <p:nvPicPr>
          <p:cNvPr id="1026" name="Picture 2" descr="555x350x1">
            <a:extLst>
              <a:ext uri="{FF2B5EF4-FFF2-40B4-BE49-F238E27FC236}">
                <a16:creationId xmlns:a16="http://schemas.microsoft.com/office/drawing/2014/main" id="{843A0690-BFB6-4934-B48D-E509997CB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77" y="4363113"/>
            <a:ext cx="1900170" cy="1259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555x350x1">
            <a:extLst>
              <a:ext uri="{FF2B5EF4-FFF2-40B4-BE49-F238E27FC236}">
                <a16:creationId xmlns:a16="http://schemas.microsoft.com/office/drawing/2014/main" id="{B638B4BE-C565-4627-8673-1BB1B6602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027" y="4831557"/>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555x350x1">
            <a:extLst>
              <a:ext uri="{FF2B5EF4-FFF2-40B4-BE49-F238E27FC236}">
                <a16:creationId xmlns:a16="http://schemas.microsoft.com/office/drawing/2014/main" id="{B3892D02-2856-49DF-8EE0-986CA6184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65" y="2289010"/>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555x350x1">
            <a:extLst>
              <a:ext uri="{FF2B5EF4-FFF2-40B4-BE49-F238E27FC236}">
                <a16:creationId xmlns:a16="http://schemas.microsoft.com/office/drawing/2014/main" id="{D31AD074-FC7A-4A7D-B38E-4F5D30A6B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372" y="1504445"/>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555x350x1">
            <a:extLst>
              <a:ext uri="{FF2B5EF4-FFF2-40B4-BE49-F238E27FC236}">
                <a16:creationId xmlns:a16="http://schemas.microsoft.com/office/drawing/2014/main" id="{A37B37C3-3262-4E37-B584-4A0561793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81" y="5419878"/>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555x350x1">
            <a:extLst>
              <a:ext uri="{FF2B5EF4-FFF2-40B4-BE49-F238E27FC236}">
                <a16:creationId xmlns:a16="http://schemas.microsoft.com/office/drawing/2014/main" id="{BDAA012A-C462-4FCF-BEDE-7DB9B7489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993" y="138850"/>
            <a:ext cx="4093725" cy="27142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555x350x1">
            <a:extLst>
              <a:ext uri="{FF2B5EF4-FFF2-40B4-BE49-F238E27FC236}">
                <a16:creationId xmlns:a16="http://schemas.microsoft.com/office/drawing/2014/main" id="{F6E1E4FC-73DF-4707-8386-8DA711F9A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236" y="714756"/>
            <a:ext cx="4093725" cy="2714244"/>
          </a:xfrm>
          <a:prstGeom prst="rect">
            <a:avLst/>
          </a:prstGeom>
          <a:noFill/>
          <a:extLst>
            <a:ext uri="{909E8E84-426E-40DD-AFC4-6F175D3DCCD1}">
              <a14:hiddenFill xmlns:a14="http://schemas.microsoft.com/office/drawing/2010/main">
                <a:solidFill>
                  <a:srgbClr val="FFFFFF"/>
                </a:solidFill>
              </a14:hiddenFill>
            </a:ext>
          </a:extLst>
        </p:spPr>
      </p:pic>
      <p:sp>
        <p:nvSpPr>
          <p:cNvPr id="3" name="Cloud 2">
            <a:extLst>
              <a:ext uri="{FF2B5EF4-FFF2-40B4-BE49-F238E27FC236}">
                <a16:creationId xmlns:a16="http://schemas.microsoft.com/office/drawing/2014/main" id="{242D854E-5448-4436-99F2-829C7C589205}"/>
              </a:ext>
            </a:extLst>
          </p:cNvPr>
          <p:cNvSpPr/>
          <p:nvPr/>
        </p:nvSpPr>
        <p:spPr>
          <a:xfrm>
            <a:off x="264026" y="228600"/>
            <a:ext cx="3236536" cy="1470581"/>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3" name="Cloud 22">
            <a:extLst>
              <a:ext uri="{FF2B5EF4-FFF2-40B4-BE49-F238E27FC236}">
                <a16:creationId xmlns:a16="http://schemas.microsoft.com/office/drawing/2014/main" id="{50D8768D-906E-43D8-90F9-E15EF93BB555}"/>
              </a:ext>
            </a:extLst>
          </p:cNvPr>
          <p:cNvSpPr/>
          <p:nvPr/>
        </p:nvSpPr>
        <p:spPr>
          <a:xfrm>
            <a:off x="4350864" y="62096"/>
            <a:ext cx="2276179" cy="106464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7853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132" y="1124188"/>
            <a:ext cx="11942868" cy="5109091"/>
          </a:xfrm>
          <a:prstGeom prst="rect">
            <a:avLst/>
          </a:prstGeom>
        </p:spPr>
        <p:txBody>
          <a:bodyPr wrap="square">
            <a:spAutoFit/>
          </a:bodyPr>
          <a:lstStyle/>
          <a:p>
            <a:r>
              <a:rPr lang="en-IN" b="1" dirty="0"/>
              <a:t>         </a:t>
            </a:r>
            <a:r>
              <a:rPr lang="en-IN" sz="2000" b="1" dirty="0">
                <a:solidFill>
                  <a:srgbClr val="0070C0"/>
                </a:solidFill>
              </a:rPr>
              <a:t>Regular expression </a:t>
            </a:r>
            <a:r>
              <a:rPr lang="en-IN" b="1" dirty="0"/>
              <a:t>: </a:t>
            </a:r>
            <a:r>
              <a:rPr lang="en-IN" dirty="0"/>
              <a:t>Regular Expression Entity is used to pull out </a:t>
            </a:r>
            <a:r>
              <a:rPr lang="en-IN" dirty="0" err="1"/>
              <a:t>wel</a:t>
            </a:r>
            <a:r>
              <a:rPr lang="en-IN" dirty="0"/>
              <a:t> - formatted data.</a:t>
            </a:r>
          </a:p>
          <a:p>
            <a:endParaRPr lang="en-IN" dirty="0"/>
          </a:p>
          <a:p>
            <a:endParaRPr lang="en-IN" dirty="0"/>
          </a:p>
          <a:p>
            <a:r>
              <a:rPr lang="en-IN" dirty="0"/>
              <a:t> If you are working with any Human Resources app and you need to pull out data based on HRF no’s then you can use this Entity. </a:t>
            </a:r>
          </a:p>
          <a:p>
            <a:r>
              <a:rPr lang="en-IN" dirty="0"/>
              <a:t>                                          </a:t>
            </a:r>
          </a:p>
          <a:p>
            <a:r>
              <a:rPr lang="en-IN" dirty="0"/>
              <a:t>For Example ,</a:t>
            </a:r>
          </a:p>
          <a:p>
            <a:endParaRPr lang="en-IN" dirty="0"/>
          </a:p>
          <a:p>
            <a:endParaRPr lang="en-IN" dirty="0"/>
          </a:p>
          <a:p>
            <a:pPr lvl="0"/>
            <a:r>
              <a:rPr lang="en-IN" dirty="0"/>
              <a:t>I would like to view the status of </a:t>
            </a:r>
            <a:r>
              <a:rPr lang="en-IN" b="1" dirty="0"/>
              <a:t>hrf-13450</a:t>
            </a:r>
            <a:endParaRPr lang="en-IN" dirty="0"/>
          </a:p>
          <a:p>
            <a:pPr lvl="0"/>
            <a:r>
              <a:rPr lang="en-IN" dirty="0"/>
              <a:t>When is </a:t>
            </a:r>
            <a:r>
              <a:rPr lang="en-IN" b="1" dirty="0"/>
              <a:t>hrf-76543</a:t>
            </a:r>
            <a:r>
              <a:rPr lang="en-IN" dirty="0"/>
              <a:t> got updated?</a:t>
            </a:r>
          </a:p>
          <a:p>
            <a:pPr lvl="0"/>
            <a:endParaRPr lang="en-IN" dirty="0"/>
          </a:p>
          <a:p>
            <a:r>
              <a:rPr lang="en-IN" dirty="0"/>
              <a:t>Format used here is </a:t>
            </a:r>
            <a:r>
              <a:rPr lang="en-IN" dirty="0" err="1"/>
              <a:t>hrf</a:t>
            </a:r>
            <a:r>
              <a:rPr lang="en-IN" dirty="0"/>
              <a:t>-[0-9]{5}</a:t>
            </a:r>
          </a:p>
          <a:p>
            <a:endParaRPr lang="en-IN" dirty="0"/>
          </a:p>
          <a:p>
            <a:endParaRPr lang="en-IN" dirty="0"/>
          </a:p>
          <a:p>
            <a:endParaRPr lang="en-IN" dirty="0"/>
          </a:p>
          <a:p>
            <a:r>
              <a:rPr lang="en-IN" dirty="0"/>
              <a:t> </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15097651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4D17CCE0-0C47-490F-8AE7-E07CB59982C8}"/>
              </a:ext>
            </a:extLst>
          </p:cNvPr>
          <p:cNvSpPr/>
          <p:nvPr/>
        </p:nvSpPr>
        <p:spPr>
          <a:xfrm>
            <a:off x="339346" y="1435877"/>
            <a:ext cx="11280250" cy="2616101"/>
          </a:xfrm>
          <a:prstGeom prst="rect">
            <a:avLst/>
          </a:prstGeom>
        </p:spPr>
        <p:txBody>
          <a:bodyPr wrap="square">
            <a:spAutoFit/>
          </a:bodyPr>
          <a:lstStyle/>
          <a:p>
            <a:r>
              <a:rPr lang="en-IN" b="1" dirty="0"/>
              <a:t>           </a:t>
            </a:r>
            <a:r>
              <a:rPr lang="en-IN" sz="2000" b="1" dirty="0">
                <a:solidFill>
                  <a:srgbClr val="0070C0"/>
                </a:solidFill>
              </a:rPr>
              <a:t>Composite Entity </a:t>
            </a:r>
            <a:r>
              <a:rPr lang="en-IN" b="1" dirty="0"/>
              <a:t>: </a:t>
            </a:r>
            <a:r>
              <a:rPr lang="en-US" dirty="0"/>
              <a:t>A composite entity is made up of other entities, such as prebuilt entities, simple, regular   </a:t>
            </a:r>
          </a:p>
          <a:p>
            <a:r>
              <a:rPr lang="en-US" dirty="0"/>
              <a:t>           expression, and list entities. The separate entities form a whole entity. This entity is a good fit when the data -           </a:t>
            </a:r>
          </a:p>
          <a:p>
            <a:r>
              <a:rPr lang="en-US" dirty="0"/>
              <a:t>           Are related to each other | Need to be grouped and processed by the client application as a unit of information.</a:t>
            </a:r>
          </a:p>
          <a:p>
            <a:endParaRPr lang="en-US" dirty="0"/>
          </a:p>
          <a:p>
            <a:br>
              <a:rPr lang="en-US" dirty="0"/>
            </a:br>
            <a:endParaRPr lang="en-US" dirty="0"/>
          </a:p>
          <a:p>
            <a:br>
              <a:rPr lang="en-US" dirty="0"/>
            </a:br>
            <a:br>
              <a:rPr lang="en-US" dirty="0"/>
            </a:br>
            <a:endParaRPr lang="en-US" dirty="0">
              <a:solidFill>
                <a:srgbClr val="000000"/>
              </a:solidFill>
              <a:latin typeface="Segoe UI" panose="020B0502040204020203" pitchFamily="34" charset="0"/>
            </a:endParaRPr>
          </a:p>
        </p:txBody>
      </p:sp>
      <p:pic>
        <p:nvPicPr>
          <p:cNvPr id="5" name="Picture 4">
            <a:extLst>
              <a:ext uri="{FF2B5EF4-FFF2-40B4-BE49-F238E27FC236}">
                <a16:creationId xmlns:a16="http://schemas.microsoft.com/office/drawing/2014/main" id="{BE1FF790-61FB-413B-8FDE-564BC29FAA48}"/>
              </a:ext>
            </a:extLst>
          </p:cNvPr>
          <p:cNvPicPr>
            <a:picLocks noChangeAspect="1"/>
          </p:cNvPicPr>
          <p:nvPr/>
        </p:nvPicPr>
        <p:blipFill>
          <a:blip r:embed="rId2"/>
          <a:stretch>
            <a:fillRect/>
          </a:stretch>
        </p:blipFill>
        <p:spPr>
          <a:xfrm>
            <a:off x="1396243" y="3085673"/>
            <a:ext cx="8010525" cy="2781300"/>
          </a:xfrm>
          <a:prstGeom prst="rect">
            <a:avLst/>
          </a:prstGeom>
        </p:spPr>
      </p:pic>
    </p:spTree>
    <p:extLst>
      <p:ext uri="{BB962C8B-B14F-4D97-AF65-F5344CB8AC3E}">
        <p14:creationId xmlns:p14="http://schemas.microsoft.com/office/powerpoint/2010/main" val="20076471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Building LUIS Model </a:t>
            </a:r>
          </a:p>
          <a:p>
            <a:br>
              <a:rPr lang="en-IN" sz="2400" dirty="0"/>
            </a:br>
            <a:endParaRPr lang="en-IN" sz="2400" dirty="0"/>
          </a:p>
          <a:p>
            <a:pPr defTabSz="932563">
              <a:defRPr/>
            </a:pPr>
            <a:r>
              <a:rPr lang="en-IN" sz="2800" dirty="0">
                <a:hlinkClick r:id="rId2"/>
              </a:rPr>
              <a:t>https://www.luis.ai</a:t>
            </a:r>
            <a:endParaRPr lang="en-IN" sz="2800" dirty="0"/>
          </a:p>
          <a:p>
            <a:pPr defTabSz="932563">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916865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Benefits</a:t>
            </a:r>
            <a:br>
              <a:rPr lang="en-IN" sz="2400" dirty="0"/>
            </a:br>
            <a:endParaRPr lang="en-IN" sz="2400" dirty="0"/>
          </a:p>
          <a:p>
            <a:pPr marL="342900" indent="-342900">
              <a:buFont typeface="Wingdings" panose="05000000000000000000" pitchFamily="2" charset="2"/>
              <a:buChar char="§"/>
            </a:pPr>
            <a:r>
              <a:rPr lang="en-IN" sz="2400" dirty="0"/>
              <a:t>Add natural language understanding to your apps</a:t>
            </a:r>
          </a:p>
          <a:p>
            <a:pPr marL="342900" indent="-342900">
              <a:buFont typeface="Wingdings" panose="05000000000000000000" pitchFamily="2" charset="2"/>
              <a:buChar char="§"/>
            </a:pPr>
            <a:r>
              <a:rPr lang="en-IN" sz="2400" dirty="0"/>
              <a:t>Quickly build a custom language solution</a:t>
            </a:r>
          </a:p>
          <a:p>
            <a:pPr marL="342900" indent="-342900">
              <a:buFont typeface="Wingdings" panose="05000000000000000000" pitchFamily="2" charset="2"/>
              <a:buChar char="§"/>
            </a:pPr>
            <a:r>
              <a:rPr lang="en-IN" sz="2400" dirty="0"/>
              <a:t>Always learning and improving</a:t>
            </a:r>
          </a:p>
          <a:p>
            <a:pPr marL="342900" indent="-342900">
              <a:buFont typeface="Wingdings" panose="05000000000000000000" pitchFamily="2" charset="2"/>
              <a:buChar char="§"/>
            </a:pPr>
            <a:r>
              <a:rPr lang="en-IN" sz="2400" dirty="0"/>
              <a:t>Enterprise-ready, available worldwide</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725583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Best Practices</a:t>
            </a:r>
          </a:p>
          <a:p>
            <a:pPr defTabSz="932563">
              <a:defRPr/>
            </a:pPr>
            <a:endParaRPr lang="en-US" sz="2800" dirty="0">
              <a:solidFill>
                <a:schemeClr val="tx1"/>
              </a:solidFill>
            </a:endParaRPr>
          </a:p>
          <a:p>
            <a:pPr marL="342900" indent="-342900" defTabSz="932563">
              <a:buFont typeface="Arial" panose="020B0604020202020204" pitchFamily="34" charset="0"/>
              <a:buChar char="•"/>
              <a:defRPr/>
            </a:pPr>
            <a:r>
              <a:rPr lang="en-IN" sz="2400" dirty="0"/>
              <a:t>Define distinct intents – ( Book a flight, book a hotel)</a:t>
            </a:r>
          </a:p>
          <a:p>
            <a:pPr marL="342900" indent="-342900" defTabSz="932563">
              <a:buFont typeface="Arial" panose="020B0604020202020204" pitchFamily="34" charset="0"/>
              <a:buChar char="•"/>
              <a:defRPr/>
            </a:pPr>
            <a:r>
              <a:rPr lang="en-US" sz="2400" dirty="0"/>
              <a:t>Find a sweet spot between too generic and too specific for each intent ( </a:t>
            </a:r>
            <a:r>
              <a:rPr lang="en-US" sz="2400" dirty="0" err="1"/>
              <a:t>MakePayment</a:t>
            </a:r>
            <a:r>
              <a:rPr lang="en-US" sz="2400" dirty="0"/>
              <a:t>, </a:t>
            </a:r>
            <a:r>
              <a:rPr lang="en-US" sz="2400" dirty="0" err="1"/>
              <a:t>MakePaymentwithCouponValue</a:t>
            </a:r>
            <a:r>
              <a:rPr lang="en-US" sz="2400" dirty="0"/>
              <a:t>)</a:t>
            </a:r>
          </a:p>
          <a:p>
            <a:pPr marL="342900" indent="-342900" defTabSz="932563">
              <a:buFont typeface="Arial" panose="020B0604020202020204" pitchFamily="34" charset="0"/>
              <a:buChar char="•"/>
              <a:defRPr/>
            </a:pPr>
            <a:r>
              <a:rPr lang="en-IN" sz="2400" dirty="0"/>
              <a:t>Build your app iteratively ( 3 Datasets – Training, Testing and Review)</a:t>
            </a:r>
          </a:p>
          <a:p>
            <a:pPr marL="342900" indent="-342900" defTabSz="932563">
              <a:buFont typeface="Arial" panose="020B0604020202020204" pitchFamily="34" charset="0"/>
              <a:buChar char="•"/>
              <a:defRPr/>
            </a:pPr>
            <a:r>
              <a:rPr lang="en-US" sz="2400" dirty="0"/>
              <a:t>Don't add many example utterances to intents</a:t>
            </a:r>
          </a:p>
          <a:p>
            <a:pPr marL="342900" indent="-342900" defTabSz="932563">
              <a:buFont typeface="Arial" panose="020B0604020202020204" pitchFamily="34" charset="0"/>
              <a:buChar char="•"/>
              <a:defRPr/>
            </a:pPr>
            <a:r>
              <a:rPr lang="en-US" sz="2400" dirty="0"/>
              <a:t>Don't add many example utterances of the same format, ignoring other formats</a:t>
            </a:r>
            <a:endParaRPr lang="en-IN" sz="2400" dirty="0"/>
          </a:p>
          <a:p>
            <a:pPr marL="342900" indent="-342900" defTabSz="932563">
              <a:buFont typeface="Arial" panose="020B0604020202020204" pitchFamily="34" charset="0"/>
              <a:buChar char="•"/>
              <a:defRPr/>
            </a:pPr>
            <a:r>
              <a:rPr lang="en-US" sz="2400" dirty="0"/>
              <a:t>Add phrase lists and patterns in later iterations </a:t>
            </a:r>
          </a:p>
          <a:p>
            <a:pPr marL="342900" indent="-342900" defTabSz="932563">
              <a:buFont typeface="Arial" panose="020B0604020202020204" pitchFamily="34" charset="0"/>
              <a:buChar char="•"/>
              <a:defRPr/>
            </a:pPr>
            <a:r>
              <a:rPr lang="en-US" sz="2400" dirty="0"/>
              <a:t>Balance your utterances across all intents except the None intent.</a:t>
            </a:r>
          </a:p>
          <a:p>
            <a:pPr marL="342900" indent="-342900" defTabSz="932563">
              <a:buFont typeface="Arial" panose="020B0604020202020204" pitchFamily="34" charset="0"/>
              <a:buChar char="•"/>
              <a:defRPr/>
            </a:pPr>
            <a:r>
              <a:rPr lang="en-US" sz="2400" dirty="0"/>
              <a:t>Don't mix the definition of intents and entities</a:t>
            </a:r>
          </a:p>
          <a:p>
            <a:pPr marL="342900" indent="-342900" defTabSz="932563">
              <a:buFont typeface="Arial" panose="020B0604020202020204" pitchFamily="34" charset="0"/>
              <a:buChar char="•"/>
              <a:defRPr/>
            </a:pPr>
            <a:r>
              <a:rPr lang="en-US" sz="2400" dirty="0"/>
              <a:t>Monitor the performance of your app</a:t>
            </a:r>
          </a:p>
          <a:p>
            <a:pPr defTabSz="932563">
              <a:defRPr/>
            </a:pP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7982764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2028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Text Analytics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The Text Analytics API is a cloud-based service that provides advanced natural language processing over raw text, and includes four main functions: sentiment analysis, key phrase extraction, language detection, and entity recognition.</a:t>
            </a:r>
          </a:p>
          <a:p>
            <a:endParaRPr lang="en-US" sz="2800" b="1" dirty="0">
              <a:solidFill>
                <a:schemeClr val="accent1"/>
              </a:solidFill>
            </a:endParaRPr>
          </a:p>
          <a:p>
            <a:pPr algn="just" defTabSz="932563">
              <a:defRPr/>
            </a:pPr>
            <a:r>
              <a:rPr lang="en-IN" sz="2400" b="1" dirty="0">
                <a:solidFill>
                  <a:schemeClr val="accent1"/>
                </a:solidFill>
              </a:rPr>
              <a:t>Sentiment Analysis - </a:t>
            </a:r>
            <a:r>
              <a:rPr lang="en-IN" sz="2000" dirty="0"/>
              <a:t>Sentiment Analysis tells whether the given phrase is positive or Negative. The Api returns values between 0 to 1 . If the value is close to 1 it indicates the phrase is positive, if it close to 0 it indicate the phrase is negative.</a:t>
            </a:r>
          </a:p>
          <a:p>
            <a:pPr algn="just" defTabSz="932563">
              <a:defRPr/>
            </a:pPr>
            <a:endParaRPr lang="en-IN" sz="2000" dirty="0"/>
          </a:p>
          <a:p>
            <a:pPr algn="just" defTabSz="932563">
              <a:lnSpc>
                <a:spcPct val="100000"/>
              </a:lnSpc>
              <a:defRPr/>
            </a:pPr>
            <a:r>
              <a:rPr lang="en-IN" sz="2400" b="1" dirty="0">
                <a:solidFill>
                  <a:schemeClr val="accent1"/>
                </a:solidFill>
              </a:rPr>
              <a:t>Key Phrase Extraction -</a:t>
            </a:r>
            <a:r>
              <a:rPr lang="en-IN" sz="2400" b="1" dirty="0">
                <a:solidFill>
                  <a:schemeClr val="tx1"/>
                </a:solidFill>
              </a:rPr>
              <a:t> </a:t>
            </a:r>
            <a:r>
              <a:rPr lang="en-IN" sz="2000" b="1" dirty="0">
                <a:solidFill>
                  <a:schemeClr val="tx1"/>
                </a:solidFill>
              </a:rPr>
              <a:t>H</a:t>
            </a:r>
            <a:r>
              <a:rPr lang="en-IN" sz="2000" dirty="0">
                <a:solidFill>
                  <a:schemeClr val="tx1"/>
                </a:solidFill>
              </a:rPr>
              <a:t>elps </a:t>
            </a:r>
            <a:r>
              <a:rPr lang="en-IN" sz="2000" dirty="0"/>
              <a:t>you in identifying all Key words available in the phrase.</a:t>
            </a:r>
            <a:r>
              <a:rPr lang="en-US" sz="2000" dirty="0">
                <a:solidFill>
                  <a:schemeClr val="tx1"/>
                </a:solidFill>
              </a:rPr>
              <a:t> the document is bigger.</a:t>
            </a:r>
            <a:r>
              <a:rPr lang="en-US" sz="2000" dirty="0"/>
              <a:t> </a:t>
            </a:r>
            <a:r>
              <a:rPr lang="en-US" sz="2000" dirty="0">
                <a:solidFill>
                  <a:schemeClr val="tx1"/>
                </a:solidFill>
              </a:rPr>
              <a:t>Document size must be under 5,120 characters per document, and you. This works better when  can have up to 1,000 items (IDs) per collection.</a:t>
            </a:r>
          </a:p>
          <a:p>
            <a:pPr algn="just" defTabSz="932563">
              <a:lnSpc>
                <a:spcPct val="100000"/>
              </a:lnSpc>
              <a:defRPr/>
            </a:pPr>
            <a:endParaRPr lang="en-US" sz="2000" dirty="0">
              <a:solidFill>
                <a:schemeClr val="tx1"/>
              </a:solidFill>
            </a:endParaRPr>
          </a:p>
          <a:p>
            <a:pPr defTabSz="932563">
              <a:defRPr/>
            </a:pPr>
            <a:r>
              <a:rPr lang="en-IN" sz="2400" b="1" dirty="0">
                <a:solidFill>
                  <a:schemeClr val="accent1"/>
                </a:solidFill>
              </a:rPr>
              <a:t>Language Detection- </a:t>
            </a:r>
            <a:r>
              <a:rPr lang="en-US" sz="2000" dirty="0">
                <a:solidFill>
                  <a:schemeClr val="tx1"/>
                </a:solidFill>
              </a:rPr>
              <a:t>You can detect which language the input text is written in and report a single language code for every document submitted on the request for up to 120 languages. </a:t>
            </a:r>
          </a:p>
          <a:p>
            <a:pPr defTabSz="932563">
              <a:defRPr/>
            </a:pPr>
            <a:endParaRPr lang="en-US" sz="2000" dirty="0">
              <a:solidFill>
                <a:schemeClr val="tx1"/>
              </a:solidFill>
            </a:endParaRPr>
          </a:p>
          <a:p>
            <a:pPr defTabSz="932563">
              <a:defRPr/>
            </a:pPr>
            <a:r>
              <a:rPr lang="en-IN" sz="2400" b="1" dirty="0">
                <a:solidFill>
                  <a:srgbClr val="0070C0"/>
                </a:solidFill>
              </a:rPr>
              <a:t>NER(Named Entity Recognition) </a:t>
            </a:r>
            <a:r>
              <a:rPr lang="en-IN" sz="2000" dirty="0"/>
              <a:t>is the ability of Text Analytics which identifies the Entities available in the phrase </a:t>
            </a:r>
            <a:endParaRPr lang="en-IN" sz="2000" b="1" dirty="0">
              <a:solidFill>
                <a:schemeClr val="tx1"/>
              </a:solidFill>
            </a:endParaRPr>
          </a:p>
          <a:p>
            <a:pPr defTabSz="932563">
              <a:defRPr/>
            </a:pPr>
            <a:endParaRPr lang="en-US" sz="4000" dirty="0">
              <a:solidFill>
                <a:schemeClr val="accent1"/>
              </a:solidFill>
            </a:endParaRPr>
          </a:p>
          <a:p>
            <a:pPr defTabSz="932563">
              <a:defRPr/>
            </a:pPr>
            <a:endParaRPr lang="en-US" sz="200" dirty="0">
              <a:solidFill>
                <a:schemeClr val="tx1"/>
              </a:solidFill>
            </a:endParaRPr>
          </a:p>
          <a:p>
            <a:pPr marL="1428750" lvl="2" indent="-514350" defTabSz="932563">
              <a:buAutoNum type="arabicPeriod"/>
              <a:defRPr/>
            </a:pPr>
            <a:r>
              <a:rPr lang="en-US" sz="200" dirty="0">
                <a:solidFill>
                  <a:schemeClr val="accent1"/>
                </a:solidFill>
              </a:rPr>
              <a:t>. </a:t>
            </a:r>
            <a:endParaRPr lang="en-IN" sz="200" dirty="0">
              <a:solidFill>
                <a:schemeClr val="accent1"/>
              </a:solidFill>
            </a:endParaRPr>
          </a:p>
        </p:txBody>
      </p:sp>
    </p:spTree>
    <p:extLst>
      <p:ext uri="{BB962C8B-B14F-4D97-AF65-F5344CB8AC3E}">
        <p14:creationId xmlns:p14="http://schemas.microsoft.com/office/powerpoint/2010/main" val="1951305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455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API Request and Response</a:t>
            </a:r>
          </a:p>
          <a:p>
            <a:pPr defTabSz="932563">
              <a:defRPr/>
            </a:pPr>
            <a:r>
              <a:rPr lang="en-IN" sz="2800" dirty="0">
                <a:hlinkClick r:id="rId2"/>
              </a:rPr>
              <a:t>https://azure.microsoft.com/en-in/services/cognitive-services/text-analytics/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7073634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Product / Any Entity Text Based Feedback Sentiments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out Data Pipelines that automatically extracts data from multiple sources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indent="-285750">
              <a:buFont typeface="Wingdings" panose="05000000000000000000" pitchFamily="2" charset="2"/>
              <a:buChar char="q"/>
            </a:pPr>
            <a:r>
              <a:rPr lang="en-US" sz="1600" dirty="0">
                <a:solidFill>
                  <a:srgbClr val="000000"/>
                </a:solidFill>
                <a:latin typeface="Segoe UI" panose="020B0502040204020203" pitchFamily="34" charset="0"/>
              </a:rPr>
              <a:t>Building out Knowledge Mining Use cases  </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305858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The Azure Content Moderator API is a cognitive service that checks text, image, and video content for material that is potentially offensive, risky, or otherwise undesirable. When such material is found, the service applies appropriate labels (flags) to the content</a:t>
            </a:r>
          </a:p>
          <a:p>
            <a:pPr algn="just" defTabSz="932563">
              <a:defRPr/>
            </a:pPr>
            <a:endParaRPr lang="en-US" sz="2400" b="1" dirty="0">
              <a:solidFill>
                <a:schemeClr val="accent1"/>
              </a:solidFill>
            </a:endParaRPr>
          </a:p>
          <a:p>
            <a:pPr algn="just" defTabSz="932563">
              <a:defRPr/>
            </a:pPr>
            <a:r>
              <a:rPr lang="en-US" sz="2400" b="1" dirty="0">
                <a:solidFill>
                  <a:schemeClr val="accent1"/>
                </a:solidFill>
              </a:rPr>
              <a:t>Text Moderation</a:t>
            </a:r>
            <a:r>
              <a:rPr lang="en-IN" sz="2400" b="1" dirty="0">
                <a:solidFill>
                  <a:schemeClr val="accent1"/>
                </a:solidFill>
              </a:rPr>
              <a:t>- </a:t>
            </a:r>
            <a:r>
              <a:rPr lang="en-US" sz="2400" b="1" dirty="0">
                <a:solidFill>
                  <a:schemeClr val="tx1"/>
                </a:solidFill>
              </a:rPr>
              <a:t>Scans text for offensive content, sexually explicit or suggestive content, profanity, and personal data.</a:t>
            </a:r>
          </a:p>
          <a:p>
            <a:pPr algn="just" defTabSz="932563">
              <a:defRPr/>
            </a:pPr>
            <a:endParaRPr lang="en-US" sz="2400" dirty="0">
              <a:solidFill>
                <a:schemeClr val="accent1"/>
              </a:solidFill>
            </a:endParaRPr>
          </a:p>
          <a:p>
            <a:pPr algn="just" defTabSz="932563">
              <a:defRPr/>
            </a:pPr>
            <a:r>
              <a:rPr lang="en-IN" sz="2400" b="1" dirty="0">
                <a:solidFill>
                  <a:schemeClr val="accent1"/>
                </a:solidFill>
              </a:rPr>
              <a:t>Image Moderation - </a:t>
            </a:r>
            <a:r>
              <a:rPr lang="en-US" sz="2400" b="1" dirty="0">
                <a:solidFill>
                  <a:schemeClr val="tx1"/>
                </a:solidFill>
              </a:rPr>
              <a:t>Scans images for adult or racy content, detects text in images with the Optical Character Recognition (OCR) capability, and detects faces.</a:t>
            </a:r>
          </a:p>
          <a:p>
            <a:pPr algn="just" defTabSz="932563">
              <a:defRPr/>
            </a:pPr>
            <a:endParaRPr lang="en-US" sz="2400" b="1" dirty="0">
              <a:solidFill>
                <a:schemeClr val="tx1"/>
              </a:solidFill>
            </a:endParaRPr>
          </a:p>
          <a:p>
            <a:pPr lvl="0"/>
            <a:endParaRPr lang="en-IN" sz="1400" dirty="0"/>
          </a:p>
          <a:p>
            <a:pPr defTabSz="932563">
              <a:defRPr/>
            </a:pPr>
            <a:r>
              <a:rPr lang="en-IN" sz="2400" b="1" dirty="0">
                <a:solidFill>
                  <a:schemeClr val="accent1"/>
                </a:solidFill>
              </a:rPr>
              <a:t>Video Moderation -  </a:t>
            </a:r>
            <a:r>
              <a:rPr lang="en-US" sz="2400" b="1" dirty="0">
                <a:solidFill>
                  <a:schemeClr val="tx1"/>
                </a:solidFill>
              </a:rPr>
              <a:t>Scans videos for adult or racy content and returns time markers for said content.</a:t>
            </a:r>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68616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688743" cy="13804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769989"/>
          </a:xfrm>
          <a:prstGeom prst="rect">
            <a:avLst/>
          </a:prstGeom>
        </p:spPr>
        <p:txBody>
          <a:bodyPr wrap="square">
            <a:spAutoFit/>
          </a:bodyPr>
          <a:lstStyle/>
          <a:p>
            <a:pPr marL="285750" indent="-285750">
              <a:buFont typeface="Wingdings" panose="05000000000000000000" pitchFamily="2" charset="2"/>
              <a:buChar char="q"/>
            </a:pPr>
            <a:r>
              <a:rPr lang="en-US" dirty="0"/>
              <a:t>Online marketplaces that moderate product catalogs and other user-generated content</a:t>
            </a:r>
          </a:p>
          <a:p>
            <a:pPr marL="285750" indent="-285750">
              <a:buFont typeface="Wingdings" panose="05000000000000000000" pitchFamily="2" charset="2"/>
              <a:buChar char="q"/>
            </a:pPr>
            <a:r>
              <a:rPr lang="en-US" dirty="0"/>
              <a:t>Gaming companies that moderate user-generated game artifacts and chat rooms</a:t>
            </a:r>
          </a:p>
          <a:p>
            <a:pPr marL="285750" indent="-285750">
              <a:buFont typeface="Wingdings" panose="05000000000000000000" pitchFamily="2" charset="2"/>
              <a:buChar char="q"/>
            </a:pPr>
            <a:r>
              <a:rPr lang="en-US" dirty="0"/>
              <a:t>Social messaging platforms that moderate images, text, and videos added by their users</a:t>
            </a:r>
          </a:p>
          <a:p>
            <a:pPr marL="285750" indent="-285750">
              <a:buFont typeface="Wingdings" panose="05000000000000000000" pitchFamily="2" charset="2"/>
              <a:buChar char="q"/>
            </a:pPr>
            <a:r>
              <a:rPr lang="en-US" dirty="0"/>
              <a:t>Enterprise media companies that implement centralized moderation for their content</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5781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18" name="Title 1">
            <a:extLst>
              <a:ext uri="{FF2B5EF4-FFF2-40B4-BE49-F238E27FC236}">
                <a16:creationId xmlns:a16="http://schemas.microsoft.com/office/drawing/2014/main" id="{3256E783-868A-404B-B1BA-EA85F7B0CABD}"/>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The Rise of AI</a:t>
            </a:r>
            <a:endParaRPr lang="en-IN" sz="4400" dirty="0">
              <a:solidFill>
                <a:srgbClr val="0070C0"/>
              </a:solidFill>
            </a:endParaRPr>
          </a:p>
        </p:txBody>
      </p:sp>
      <p:sp>
        <p:nvSpPr>
          <p:cNvPr id="2" name="Arrow: Right 1">
            <a:extLst>
              <a:ext uri="{FF2B5EF4-FFF2-40B4-BE49-F238E27FC236}">
                <a16:creationId xmlns:a16="http://schemas.microsoft.com/office/drawing/2014/main" id="{1475F946-6803-4F55-A700-120EE9794750}"/>
              </a:ext>
            </a:extLst>
          </p:cNvPr>
          <p:cNvSpPr/>
          <p:nvPr/>
        </p:nvSpPr>
        <p:spPr>
          <a:xfrm>
            <a:off x="304800" y="887104"/>
            <a:ext cx="3475348" cy="136688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I would like to order some food </a:t>
            </a:r>
            <a:endParaRPr lang="en-IN" dirty="0">
              <a:latin typeface="Segoe UI" panose="020B0502040204020203" pitchFamily="34" charset="0"/>
              <a:cs typeface="Segoe UI" panose="020B0502040204020203" pitchFamily="34" charset="0"/>
            </a:endParaRPr>
          </a:p>
        </p:txBody>
      </p:sp>
      <p:sp>
        <p:nvSpPr>
          <p:cNvPr id="4" name="Flowchart: Card 3">
            <a:extLst>
              <a:ext uri="{FF2B5EF4-FFF2-40B4-BE49-F238E27FC236}">
                <a16:creationId xmlns:a16="http://schemas.microsoft.com/office/drawing/2014/main" id="{7D7A45C8-422A-4526-B3B4-7C9CC288D440}"/>
              </a:ext>
            </a:extLst>
          </p:cNvPr>
          <p:cNvSpPr/>
          <p:nvPr/>
        </p:nvSpPr>
        <p:spPr>
          <a:xfrm>
            <a:off x="8286161" y="165953"/>
            <a:ext cx="3601039" cy="246412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28 Years Old, Female</a:t>
            </a:r>
          </a:p>
          <a:p>
            <a:pPr algn="ctr"/>
            <a:r>
              <a:rPr lang="en-US" dirty="0"/>
              <a:t>Language – English</a:t>
            </a:r>
          </a:p>
          <a:p>
            <a:pPr algn="ctr"/>
            <a:r>
              <a:rPr lang="en-US" dirty="0"/>
              <a:t>Sentiment – Neutral</a:t>
            </a:r>
          </a:p>
          <a:p>
            <a:pPr algn="ctr"/>
            <a:r>
              <a:rPr lang="en-US" dirty="0"/>
              <a:t>Seen Before – Yes (Voice, Face)</a:t>
            </a:r>
          </a:p>
          <a:p>
            <a:pPr algn="ctr"/>
            <a:r>
              <a:rPr lang="en-US" dirty="0"/>
              <a:t>Context – Good Places to Eat</a:t>
            </a:r>
          </a:p>
          <a:p>
            <a:pPr algn="ctr"/>
            <a:endParaRPr lang="en-IN" dirty="0"/>
          </a:p>
        </p:txBody>
      </p:sp>
      <p:sp>
        <p:nvSpPr>
          <p:cNvPr id="5" name="Arrow: Pentagon 4">
            <a:extLst>
              <a:ext uri="{FF2B5EF4-FFF2-40B4-BE49-F238E27FC236}">
                <a16:creationId xmlns:a16="http://schemas.microsoft.com/office/drawing/2014/main" id="{0F697CA4-9D99-46B5-9AB9-765BA05538ED}"/>
              </a:ext>
            </a:extLst>
          </p:cNvPr>
          <p:cNvSpPr/>
          <p:nvPr/>
        </p:nvSpPr>
        <p:spPr>
          <a:xfrm>
            <a:off x="304800" y="2091370"/>
            <a:ext cx="3563332" cy="1960777"/>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Hey, Good to See you back…</a:t>
            </a:r>
          </a:p>
          <a:p>
            <a:pPr algn="ctr"/>
            <a:r>
              <a:rPr lang="en-US" dirty="0">
                <a:solidFill>
                  <a:schemeClr val="lt1"/>
                </a:solidFill>
                <a:latin typeface="Segoe UI" panose="020B0502040204020203" pitchFamily="34" charset="0"/>
                <a:cs typeface="Segoe UI" panose="020B0502040204020203" pitchFamily="34" charset="0"/>
              </a:rPr>
              <a:t>Would you like to checkout the new Italian Restaurant in the city and try out </a:t>
            </a:r>
            <a:r>
              <a:rPr lang="en-US" dirty="0">
                <a:latin typeface="Segoe UI" panose="020B0502040204020203" pitchFamily="34" charset="0"/>
                <a:cs typeface="Segoe UI" panose="020B0502040204020203" pitchFamily="34" charset="0"/>
              </a:rPr>
              <a:t>“Pepperoni </a:t>
            </a:r>
            <a:r>
              <a:rPr lang="en-US" dirty="0">
                <a:solidFill>
                  <a:schemeClr val="lt1"/>
                </a:solidFill>
                <a:latin typeface="Segoe UI" panose="020B0502040204020203" pitchFamily="34" charset="0"/>
                <a:cs typeface="Segoe UI" panose="020B0502040204020203" pitchFamily="34" charset="0"/>
              </a:rPr>
              <a:t>Pizza” there ?</a:t>
            </a:r>
            <a:endParaRPr lang="en-IN" dirty="0">
              <a:solidFill>
                <a:schemeClr val="lt1"/>
              </a:solidFill>
              <a:latin typeface="Segoe UI" panose="020B0502040204020203" pitchFamily="34" charset="0"/>
              <a:cs typeface="Segoe UI" panose="020B0502040204020203" pitchFamily="34" charset="0"/>
            </a:endParaRPr>
          </a:p>
        </p:txBody>
      </p:sp>
      <p:sp>
        <p:nvSpPr>
          <p:cNvPr id="24" name="Flowchart: Card 23">
            <a:extLst>
              <a:ext uri="{FF2B5EF4-FFF2-40B4-BE49-F238E27FC236}">
                <a16:creationId xmlns:a16="http://schemas.microsoft.com/office/drawing/2014/main" id="{8741490F-CF32-4B96-B1A2-17DD38D00020}"/>
              </a:ext>
            </a:extLst>
          </p:cNvPr>
          <p:cNvSpPr/>
          <p:nvPr/>
        </p:nvSpPr>
        <p:spPr>
          <a:xfrm>
            <a:off x="8177949" y="3894666"/>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Search</a:t>
            </a:r>
          </a:p>
          <a:p>
            <a:pPr algn="ctr"/>
            <a:r>
              <a:rPr lang="en-US" dirty="0"/>
              <a:t>Sentiment (face, text, voice)</a:t>
            </a:r>
          </a:p>
          <a:p>
            <a:pPr algn="ctr"/>
            <a:r>
              <a:rPr lang="en-US" dirty="0"/>
              <a:t>recommendations</a:t>
            </a:r>
            <a:endParaRPr lang="en-IN" dirty="0"/>
          </a:p>
        </p:txBody>
      </p:sp>
      <p:sp>
        <p:nvSpPr>
          <p:cNvPr id="25" name="Arrow: Pentagon 24">
            <a:extLst>
              <a:ext uri="{FF2B5EF4-FFF2-40B4-BE49-F238E27FC236}">
                <a16:creationId xmlns:a16="http://schemas.microsoft.com/office/drawing/2014/main" id="{15957463-21CF-4273-985A-ADD3242358FF}"/>
              </a:ext>
            </a:extLst>
          </p:cNvPr>
          <p:cNvSpPr/>
          <p:nvPr/>
        </p:nvSpPr>
        <p:spPr>
          <a:xfrm>
            <a:off x="307943" y="416912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Search</a:t>
            </a:r>
            <a:endParaRPr lang="en-IN" dirty="0">
              <a:solidFill>
                <a:schemeClr val="lt1"/>
              </a:solidFill>
              <a:latin typeface="Segoe UI" panose="020B0502040204020203" pitchFamily="34" charset="0"/>
              <a:cs typeface="Segoe UI" panose="020B0502040204020203" pitchFamily="34" charset="0"/>
            </a:endParaRPr>
          </a:p>
        </p:txBody>
      </p:sp>
      <p:sp>
        <p:nvSpPr>
          <p:cNvPr id="26" name="Arrow: Pentagon 25">
            <a:extLst>
              <a:ext uri="{FF2B5EF4-FFF2-40B4-BE49-F238E27FC236}">
                <a16:creationId xmlns:a16="http://schemas.microsoft.com/office/drawing/2014/main" id="{C426D758-9980-4863-BD79-B18CB794E34E}"/>
              </a:ext>
            </a:extLst>
          </p:cNvPr>
          <p:cNvSpPr/>
          <p:nvPr/>
        </p:nvSpPr>
        <p:spPr>
          <a:xfrm>
            <a:off x="260808" y="517784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Sounds Good, Book It !</a:t>
            </a:r>
            <a:endParaRPr lang="en-IN" dirty="0">
              <a:solidFill>
                <a:schemeClr val="lt1"/>
              </a:solidFill>
              <a:latin typeface="Segoe UI" panose="020B0502040204020203" pitchFamily="34" charset="0"/>
              <a:cs typeface="Segoe UI" panose="020B0502040204020203" pitchFamily="34" charset="0"/>
            </a:endParaRPr>
          </a:p>
        </p:txBody>
      </p:sp>
      <p:sp>
        <p:nvSpPr>
          <p:cNvPr id="28" name="Flowchart: Card 27">
            <a:extLst>
              <a:ext uri="{FF2B5EF4-FFF2-40B4-BE49-F238E27FC236}">
                <a16:creationId xmlns:a16="http://schemas.microsoft.com/office/drawing/2014/main" id="{242E795E-FC73-49FB-AE98-233CC70D8A3B}"/>
              </a:ext>
            </a:extLst>
          </p:cNvPr>
          <p:cNvSpPr/>
          <p:nvPr/>
        </p:nvSpPr>
        <p:spPr>
          <a:xfrm>
            <a:off x="8177948" y="5310750"/>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Book</a:t>
            </a:r>
          </a:p>
          <a:p>
            <a:pPr algn="ctr"/>
            <a:r>
              <a:rPr lang="en-US" dirty="0"/>
              <a:t>Sentiment (face </a:t>
            </a:r>
            <a:r>
              <a:rPr lang="en-US" dirty="0">
                <a:sym typeface="Wingdings" panose="05000000000000000000" pitchFamily="2" charset="2"/>
              </a:rPr>
              <a:t> Happy)</a:t>
            </a:r>
            <a:endParaRPr lang="en-US" dirty="0"/>
          </a:p>
          <a:p>
            <a:pPr algn="ctr"/>
            <a:r>
              <a:rPr lang="en-US" dirty="0"/>
              <a:t>Context – Italian Restaurant Booking</a:t>
            </a:r>
            <a:endParaRPr lang="en-IN" dirty="0"/>
          </a:p>
        </p:txBody>
      </p:sp>
      <p:sp>
        <p:nvSpPr>
          <p:cNvPr id="29" name="Flowchart: Card 28">
            <a:extLst>
              <a:ext uri="{FF2B5EF4-FFF2-40B4-BE49-F238E27FC236}">
                <a16:creationId xmlns:a16="http://schemas.microsoft.com/office/drawing/2014/main" id="{635D2790-7286-4741-8C5A-5ABEF755E7AA}"/>
              </a:ext>
            </a:extLst>
          </p:cNvPr>
          <p:cNvSpPr/>
          <p:nvPr/>
        </p:nvSpPr>
        <p:spPr>
          <a:xfrm>
            <a:off x="4014053" y="5572502"/>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 am Glad that I am able to help you today. Have a good day !</a:t>
            </a:r>
            <a:endParaRPr lang="en-IN" dirty="0"/>
          </a:p>
        </p:txBody>
      </p:sp>
      <p:grpSp>
        <p:nvGrpSpPr>
          <p:cNvPr id="30" name="Group 29">
            <a:extLst>
              <a:ext uri="{FF2B5EF4-FFF2-40B4-BE49-F238E27FC236}">
                <a16:creationId xmlns:a16="http://schemas.microsoft.com/office/drawing/2014/main" id="{110BDC5C-997C-4311-8622-7E874A40FD28}"/>
              </a:ext>
            </a:extLst>
          </p:cNvPr>
          <p:cNvGrpSpPr/>
          <p:nvPr/>
        </p:nvGrpSpPr>
        <p:grpSpPr>
          <a:xfrm>
            <a:off x="4290693" y="422219"/>
            <a:ext cx="2735999" cy="4691943"/>
            <a:chOff x="152326" y="1529018"/>
            <a:chExt cx="2735999" cy="4691943"/>
          </a:xfrm>
        </p:grpSpPr>
        <p:sp>
          <p:nvSpPr>
            <p:cNvPr id="31" name="Rectangle 1091">
              <a:extLst>
                <a:ext uri="{FF2B5EF4-FFF2-40B4-BE49-F238E27FC236}">
                  <a16:creationId xmlns:a16="http://schemas.microsoft.com/office/drawing/2014/main" id="{02325FD1-51EF-4419-82BE-A4592E20EC9A}"/>
                </a:ext>
              </a:extLst>
            </p:cNvPr>
            <p:cNvSpPr>
              <a:spLocks noChangeArrowheads="1"/>
            </p:cNvSpPr>
            <p:nvPr/>
          </p:nvSpPr>
          <p:spPr bwMode="auto">
            <a:xfrm>
              <a:off x="1027938" y="3414839"/>
              <a:ext cx="286564" cy="2396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092">
              <a:extLst>
                <a:ext uri="{FF2B5EF4-FFF2-40B4-BE49-F238E27FC236}">
                  <a16:creationId xmlns:a16="http://schemas.microsoft.com/office/drawing/2014/main" id="{CD0CEFB5-033D-44D3-8028-9A1875071C63}"/>
                </a:ext>
              </a:extLst>
            </p:cNvPr>
            <p:cNvSpPr>
              <a:spLocks/>
            </p:cNvSpPr>
            <p:nvPr/>
          </p:nvSpPr>
          <p:spPr bwMode="auto">
            <a:xfrm>
              <a:off x="1027938" y="3489457"/>
              <a:ext cx="286564" cy="135670"/>
            </a:xfrm>
            <a:custGeom>
              <a:avLst/>
              <a:gdLst>
                <a:gd name="T0" fmla="*/ 126 w 126"/>
                <a:gd name="T1" fmla="*/ 22 h 60"/>
                <a:gd name="T2" fmla="*/ 0 w 126"/>
                <a:gd name="T3" fmla="*/ 0 h 60"/>
                <a:gd name="T4" fmla="*/ 126 w 126"/>
                <a:gd name="T5" fmla="*/ 60 h 60"/>
                <a:gd name="T6" fmla="*/ 126 w 126"/>
                <a:gd name="T7" fmla="*/ 22 h 60"/>
              </a:gdLst>
              <a:ahLst/>
              <a:cxnLst>
                <a:cxn ang="0">
                  <a:pos x="T0" y="T1"/>
                </a:cxn>
                <a:cxn ang="0">
                  <a:pos x="T2" y="T3"/>
                </a:cxn>
                <a:cxn ang="0">
                  <a:pos x="T4" y="T5"/>
                </a:cxn>
                <a:cxn ang="0">
                  <a:pos x="T6" y="T7"/>
                </a:cxn>
              </a:cxnLst>
              <a:rect l="0" t="0" r="r" b="b"/>
              <a:pathLst>
                <a:path w="126" h="60">
                  <a:moveTo>
                    <a:pt x="126" y="22"/>
                  </a:moveTo>
                  <a:lnTo>
                    <a:pt x="0" y="0"/>
                  </a:lnTo>
                  <a:lnTo>
                    <a:pt x="126" y="60"/>
                  </a:lnTo>
                  <a:lnTo>
                    <a:pt x="126" y="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93">
              <a:extLst>
                <a:ext uri="{FF2B5EF4-FFF2-40B4-BE49-F238E27FC236}">
                  <a16:creationId xmlns:a16="http://schemas.microsoft.com/office/drawing/2014/main" id="{7588FFDA-C798-4750-B61C-1F140404DA92}"/>
                </a:ext>
              </a:extLst>
            </p:cNvPr>
            <p:cNvSpPr>
              <a:spLocks/>
            </p:cNvSpPr>
            <p:nvPr/>
          </p:nvSpPr>
          <p:spPr bwMode="auto">
            <a:xfrm>
              <a:off x="891478" y="2761358"/>
              <a:ext cx="914274" cy="834374"/>
            </a:xfrm>
            <a:custGeom>
              <a:avLst/>
              <a:gdLst>
                <a:gd name="T0" fmla="*/ 7 w 186"/>
                <a:gd name="T1" fmla="*/ 69 h 171"/>
                <a:gd name="T2" fmla="*/ 94 w 186"/>
                <a:gd name="T3" fmla="*/ 8 h 171"/>
                <a:gd name="T4" fmla="*/ 163 w 186"/>
                <a:gd name="T5" fmla="*/ 19 h 171"/>
                <a:gd name="T6" fmla="*/ 172 w 186"/>
                <a:gd name="T7" fmla="*/ 86 h 171"/>
                <a:gd name="T8" fmla="*/ 186 w 186"/>
                <a:gd name="T9" fmla="*/ 105 h 171"/>
                <a:gd name="T10" fmla="*/ 182 w 186"/>
                <a:gd name="T11" fmla="*/ 121 h 171"/>
                <a:gd name="T12" fmla="*/ 165 w 186"/>
                <a:gd name="T13" fmla="*/ 117 h 171"/>
                <a:gd name="T14" fmla="*/ 155 w 186"/>
                <a:gd name="T15" fmla="*/ 171 h 171"/>
                <a:gd name="T16" fmla="*/ 68 w 186"/>
                <a:gd name="T17" fmla="*/ 156 h 171"/>
                <a:gd name="T18" fmla="*/ 67 w 186"/>
                <a:gd name="T19" fmla="*/ 156 h 171"/>
                <a:gd name="T20" fmla="*/ 7 w 186"/>
                <a:gd name="T2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71">
                  <a:moveTo>
                    <a:pt x="7" y="69"/>
                  </a:moveTo>
                  <a:cubicBezTo>
                    <a:pt x="14" y="28"/>
                    <a:pt x="53" y="0"/>
                    <a:pt x="94" y="8"/>
                  </a:cubicBezTo>
                  <a:cubicBezTo>
                    <a:pt x="163" y="19"/>
                    <a:pt x="163" y="19"/>
                    <a:pt x="163" y="19"/>
                  </a:cubicBezTo>
                  <a:cubicBezTo>
                    <a:pt x="163" y="19"/>
                    <a:pt x="171" y="83"/>
                    <a:pt x="172" y="86"/>
                  </a:cubicBezTo>
                  <a:cubicBezTo>
                    <a:pt x="173" y="95"/>
                    <a:pt x="178" y="101"/>
                    <a:pt x="186" y="105"/>
                  </a:cubicBezTo>
                  <a:cubicBezTo>
                    <a:pt x="182" y="121"/>
                    <a:pt x="182" y="121"/>
                    <a:pt x="182" y="121"/>
                  </a:cubicBezTo>
                  <a:cubicBezTo>
                    <a:pt x="165" y="117"/>
                    <a:pt x="165" y="117"/>
                    <a:pt x="165" y="117"/>
                  </a:cubicBezTo>
                  <a:cubicBezTo>
                    <a:pt x="155" y="171"/>
                    <a:pt x="155" y="171"/>
                    <a:pt x="155" y="171"/>
                  </a:cubicBezTo>
                  <a:cubicBezTo>
                    <a:pt x="68" y="156"/>
                    <a:pt x="68" y="156"/>
                    <a:pt x="68" y="156"/>
                  </a:cubicBezTo>
                  <a:cubicBezTo>
                    <a:pt x="67" y="156"/>
                    <a:pt x="67" y="156"/>
                    <a:pt x="67" y="156"/>
                  </a:cubicBezTo>
                  <a:cubicBezTo>
                    <a:pt x="27" y="148"/>
                    <a:pt x="0" y="109"/>
                    <a:pt x="7" y="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94">
              <a:extLst>
                <a:ext uri="{FF2B5EF4-FFF2-40B4-BE49-F238E27FC236}">
                  <a16:creationId xmlns:a16="http://schemas.microsoft.com/office/drawing/2014/main" id="{7A0CA858-A733-4E01-A2C0-30E70F3C425E}"/>
                </a:ext>
              </a:extLst>
            </p:cNvPr>
            <p:cNvSpPr>
              <a:spLocks/>
            </p:cNvSpPr>
            <p:nvPr/>
          </p:nvSpPr>
          <p:spPr bwMode="auto">
            <a:xfrm>
              <a:off x="832345" y="2664127"/>
              <a:ext cx="914274" cy="893165"/>
            </a:xfrm>
            <a:custGeom>
              <a:avLst/>
              <a:gdLst>
                <a:gd name="T0" fmla="*/ 76 w 186"/>
                <a:gd name="T1" fmla="*/ 6 h 183"/>
                <a:gd name="T2" fmla="*/ 139 w 186"/>
                <a:gd name="T3" fmla="*/ 17 h 183"/>
                <a:gd name="T4" fmla="*/ 162 w 186"/>
                <a:gd name="T5" fmla="*/ 0 h 183"/>
                <a:gd name="T6" fmla="*/ 159 w 186"/>
                <a:gd name="T7" fmla="*/ 20 h 183"/>
                <a:gd name="T8" fmla="*/ 186 w 186"/>
                <a:gd name="T9" fmla="*/ 0 h 183"/>
                <a:gd name="T10" fmla="*/ 179 w 186"/>
                <a:gd name="T11" fmla="*/ 42 h 183"/>
                <a:gd name="T12" fmla="*/ 135 w 186"/>
                <a:gd name="T13" fmla="*/ 76 h 183"/>
                <a:gd name="T14" fmla="*/ 124 w 186"/>
                <a:gd name="T15" fmla="*/ 137 h 183"/>
                <a:gd name="T16" fmla="*/ 103 w 186"/>
                <a:gd name="T17" fmla="*/ 134 h 183"/>
                <a:gd name="T18" fmla="*/ 108 w 186"/>
                <a:gd name="T19" fmla="*/ 110 h 183"/>
                <a:gd name="T20" fmla="*/ 48 w 186"/>
                <a:gd name="T21" fmla="*/ 170 h 183"/>
                <a:gd name="T22" fmla="*/ 0 w 186"/>
                <a:gd name="T23" fmla="*/ 183 h 183"/>
                <a:gd name="T24" fmla="*/ 28 w 186"/>
                <a:gd name="T25" fmla="*/ 40 h 183"/>
                <a:gd name="T26" fmla="*/ 76 w 186"/>
                <a:gd name="T27" fmla="*/ 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83">
                  <a:moveTo>
                    <a:pt x="76" y="6"/>
                  </a:moveTo>
                  <a:cubicBezTo>
                    <a:pt x="139" y="17"/>
                    <a:pt x="139" y="17"/>
                    <a:pt x="139" y="17"/>
                  </a:cubicBezTo>
                  <a:cubicBezTo>
                    <a:pt x="162" y="0"/>
                    <a:pt x="162" y="0"/>
                    <a:pt x="162" y="0"/>
                  </a:cubicBezTo>
                  <a:cubicBezTo>
                    <a:pt x="159" y="20"/>
                    <a:pt x="159" y="20"/>
                    <a:pt x="159" y="20"/>
                  </a:cubicBezTo>
                  <a:cubicBezTo>
                    <a:pt x="186" y="0"/>
                    <a:pt x="186" y="0"/>
                    <a:pt x="186" y="0"/>
                  </a:cubicBezTo>
                  <a:cubicBezTo>
                    <a:pt x="179" y="42"/>
                    <a:pt x="179" y="42"/>
                    <a:pt x="179" y="42"/>
                  </a:cubicBezTo>
                  <a:cubicBezTo>
                    <a:pt x="176" y="63"/>
                    <a:pt x="156" y="77"/>
                    <a:pt x="135" y="76"/>
                  </a:cubicBezTo>
                  <a:cubicBezTo>
                    <a:pt x="124" y="137"/>
                    <a:pt x="124" y="137"/>
                    <a:pt x="124" y="137"/>
                  </a:cubicBezTo>
                  <a:cubicBezTo>
                    <a:pt x="103" y="134"/>
                    <a:pt x="103" y="134"/>
                    <a:pt x="103" y="134"/>
                  </a:cubicBezTo>
                  <a:cubicBezTo>
                    <a:pt x="108" y="110"/>
                    <a:pt x="108" y="110"/>
                    <a:pt x="108" y="110"/>
                  </a:cubicBezTo>
                  <a:cubicBezTo>
                    <a:pt x="48" y="170"/>
                    <a:pt x="48" y="170"/>
                    <a:pt x="48" y="170"/>
                  </a:cubicBezTo>
                  <a:cubicBezTo>
                    <a:pt x="0" y="183"/>
                    <a:pt x="0" y="183"/>
                    <a:pt x="0" y="183"/>
                  </a:cubicBezTo>
                  <a:cubicBezTo>
                    <a:pt x="28" y="40"/>
                    <a:pt x="28" y="40"/>
                    <a:pt x="28" y="40"/>
                  </a:cubicBezTo>
                  <a:cubicBezTo>
                    <a:pt x="31" y="17"/>
                    <a:pt x="52" y="1"/>
                    <a:pt x="76" y="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95">
              <a:extLst>
                <a:ext uri="{FF2B5EF4-FFF2-40B4-BE49-F238E27FC236}">
                  <a16:creationId xmlns:a16="http://schemas.microsoft.com/office/drawing/2014/main" id="{659C11B0-1C04-4E83-BFF8-71B2656ABF4E}"/>
                </a:ext>
              </a:extLst>
            </p:cNvPr>
            <p:cNvSpPr>
              <a:spLocks/>
            </p:cNvSpPr>
            <p:nvPr/>
          </p:nvSpPr>
          <p:spPr bwMode="auto">
            <a:xfrm>
              <a:off x="1255368" y="3055311"/>
              <a:ext cx="127360" cy="223858"/>
            </a:xfrm>
            <a:custGeom>
              <a:avLst/>
              <a:gdLst>
                <a:gd name="T0" fmla="*/ 26 w 26"/>
                <a:gd name="T1" fmla="*/ 2 h 46"/>
                <a:gd name="T2" fmla="*/ 18 w 26"/>
                <a:gd name="T3" fmla="*/ 46 h 46"/>
                <a:gd name="T4" fmla="*/ 2 w 26"/>
                <a:gd name="T5" fmla="*/ 20 h 46"/>
                <a:gd name="T6" fmla="*/ 26 w 26"/>
                <a:gd name="T7" fmla="*/ 2 h 46"/>
              </a:gdLst>
              <a:ahLst/>
              <a:cxnLst>
                <a:cxn ang="0">
                  <a:pos x="T0" y="T1"/>
                </a:cxn>
                <a:cxn ang="0">
                  <a:pos x="T2" y="T3"/>
                </a:cxn>
                <a:cxn ang="0">
                  <a:pos x="T4" y="T5"/>
                </a:cxn>
                <a:cxn ang="0">
                  <a:pos x="T6" y="T7"/>
                </a:cxn>
              </a:cxnLst>
              <a:rect l="0" t="0" r="r" b="b"/>
              <a:pathLst>
                <a:path w="26" h="46">
                  <a:moveTo>
                    <a:pt x="26" y="2"/>
                  </a:moveTo>
                  <a:cubicBezTo>
                    <a:pt x="18" y="46"/>
                    <a:pt x="18" y="46"/>
                    <a:pt x="18" y="46"/>
                  </a:cubicBezTo>
                  <a:cubicBezTo>
                    <a:pt x="8" y="43"/>
                    <a:pt x="0" y="32"/>
                    <a:pt x="2" y="20"/>
                  </a:cubicBezTo>
                  <a:cubicBezTo>
                    <a:pt x="3" y="8"/>
                    <a:pt x="15" y="0"/>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96">
              <a:extLst>
                <a:ext uri="{FF2B5EF4-FFF2-40B4-BE49-F238E27FC236}">
                  <a16:creationId xmlns:a16="http://schemas.microsoft.com/office/drawing/2014/main" id="{5FC4D4EC-0F51-4549-A3FA-FCD795FD7A0C}"/>
                </a:ext>
              </a:extLst>
            </p:cNvPr>
            <p:cNvSpPr>
              <a:spLocks/>
            </p:cNvSpPr>
            <p:nvPr/>
          </p:nvSpPr>
          <p:spPr bwMode="auto">
            <a:xfrm>
              <a:off x="1027938" y="4730845"/>
              <a:ext cx="1603391" cy="375355"/>
            </a:xfrm>
            <a:custGeom>
              <a:avLst/>
              <a:gdLst>
                <a:gd name="T0" fmla="*/ 288 w 326"/>
                <a:gd name="T1" fmla="*/ 0 h 77"/>
                <a:gd name="T2" fmla="*/ 326 w 326"/>
                <a:gd name="T3" fmla="*/ 39 h 77"/>
                <a:gd name="T4" fmla="*/ 288 w 326"/>
                <a:gd name="T5" fmla="*/ 77 h 77"/>
                <a:gd name="T6" fmla="*/ 39 w 326"/>
                <a:gd name="T7" fmla="*/ 77 h 77"/>
                <a:gd name="T8" fmla="*/ 0 w 326"/>
                <a:gd name="T9" fmla="*/ 39 h 77"/>
                <a:gd name="T10" fmla="*/ 0 w 326"/>
                <a:gd name="T11" fmla="*/ 0 h 77"/>
                <a:gd name="T12" fmla="*/ 288 w 32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26" h="77">
                  <a:moveTo>
                    <a:pt x="288" y="0"/>
                  </a:moveTo>
                  <a:cubicBezTo>
                    <a:pt x="309" y="0"/>
                    <a:pt x="326" y="17"/>
                    <a:pt x="326" y="39"/>
                  </a:cubicBezTo>
                  <a:cubicBezTo>
                    <a:pt x="326" y="60"/>
                    <a:pt x="309" y="77"/>
                    <a:pt x="288" y="77"/>
                  </a:cubicBezTo>
                  <a:cubicBezTo>
                    <a:pt x="39" y="77"/>
                    <a:pt x="39" y="77"/>
                    <a:pt x="39" y="77"/>
                  </a:cubicBezTo>
                  <a:cubicBezTo>
                    <a:pt x="17" y="77"/>
                    <a:pt x="0" y="60"/>
                    <a:pt x="0" y="39"/>
                  </a:cubicBezTo>
                  <a:cubicBezTo>
                    <a:pt x="0" y="0"/>
                    <a:pt x="0" y="0"/>
                    <a:pt x="0" y="0"/>
                  </a:cubicBezTo>
                  <a:lnTo>
                    <a:pt x="288" y="0"/>
                  </a:ln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97">
              <a:extLst>
                <a:ext uri="{FF2B5EF4-FFF2-40B4-BE49-F238E27FC236}">
                  <a16:creationId xmlns:a16="http://schemas.microsoft.com/office/drawing/2014/main" id="{0F4F0857-F498-4958-9518-4B5BA308EF96}"/>
                </a:ext>
              </a:extLst>
            </p:cNvPr>
            <p:cNvSpPr>
              <a:spLocks/>
            </p:cNvSpPr>
            <p:nvPr/>
          </p:nvSpPr>
          <p:spPr bwMode="auto">
            <a:xfrm>
              <a:off x="1027938" y="3625129"/>
              <a:ext cx="482156" cy="1105716"/>
            </a:xfrm>
            <a:custGeom>
              <a:avLst/>
              <a:gdLst>
                <a:gd name="T0" fmla="*/ 29 w 98"/>
                <a:gd name="T1" fmla="*/ 0 h 226"/>
                <a:gd name="T2" fmla="*/ 98 w 98"/>
                <a:gd name="T3" fmla="*/ 113 h 226"/>
                <a:gd name="T4" fmla="*/ 98 w 98"/>
                <a:gd name="T5" fmla="*/ 226 h 226"/>
                <a:gd name="T6" fmla="*/ 0 w 98"/>
                <a:gd name="T7" fmla="*/ 226 h 226"/>
                <a:gd name="T8" fmla="*/ 0 w 98"/>
                <a:gd name="T9" fmla="*/ 0 h 226"/>
                <a:gd name="T10" fmla="*/ 29 w 98"/>
                <a:gd name="T11" fmla="*/ 0 h 226"/>
              </a:gdLst>
              <a:ahLst/>
              <a:cxnLst>
                <a:cxn ang="0">
                  <a:pos x="T0" y="T1"/>
                </a:cxn>
                <a:cxn ang="0">
                  <a:pos x="T2" y="T3"/>
                </a:cxn>
                <a:cxn ang="0">
                  <a:pos x="T4" y="T5"/>
                </a:cxn>
                <a:cxn ang="0">
                  <a:pos x="T6" y="T7"/>
                </a:cxn>
                <a:cxn ang="0">
                  <a:pos x="T8" y="T9"/>
                </a:cxn>
                <a:cxn ang="0">
                  <a:pos x="T10" y="T11"/>
                </a:cxn>
              </a:cxnLst>
              <a:rect l="0" t="0" r="r" b="b"/>
              <a:pathLst>
                <a:path w="98" h="226">
                  <a:moveTo>
                    <a:pt x="29" y="0"/>
                  </a:moveTo>
                  <a:cubicBezTo>
                    <a:pt x="89" y="0"/>
                    <a:pt x="98" y="69"/>
                    <a:pt x="98" y="113"/>
                  </a:cubicBezTo>
                  <a:cubicBezTo>
                    <a:pt x="98" y="226"/>
                    <a:pt x="98" y="226"/>
                    <a:pt x="98" y="226"/>
                  </a:cubicBezTo>
                  <a:cubicBezTo>
                    <a:pt x="0" y="226"/>
                    <a:pt x="0" y="226"/>
                    <a:pt x="0" y="226"/>
                  </a:cubicBezTo>
                  <a:cubicBezTo>
                    <a:pt x="0" y="0"/>
                    <a:pt x="0" y="0"/>
                    <a:pt x="0" y="0"/>
                  </a:cubicBezTo>
                  <a:cubicBezTo>
                    <a:pt x="0" y="0"/>
                    <a:pt x="26" y="0"/>
                    <a:pt x="2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98">
              <a:extLst>
                <a:ext uri="{FF2B5EF4-FFF2-40B4-BE49-F238E27FC236}">
                  <a16:creationId xmlns:a16="http://schemas.microsoft.com/office/drawing/2014/main" id="{646AABC6-22AA-4E69-BB7B-B09EF63DD759}"/>
                </a:ext>
              </a:extLst>
            </p:cNvPr>
            <p:cNvSpPr>
              <a:spLocks/>
            </p:cNvSpPr>
            <p:nvPr/>
          </p:nvSpPr>
          <p:spPr bwMode="auto">
            <a:xfrm>
              <a:off x="2292456" y="5942837"/>
              <a:ext cx="591321" cy="269080"/>
            </a:xfrm>
            <a:custGeom>
              <a:avLst/>
              <a:gdLst>
                <a:gd name="T0" fmla="*/ 61 w 120"/>
                <a:gd name="T1" fmla="*/ 0 h 55"/>
                <a:gd name="T2" fmla="*/ 120 w 120"/>
                <a:gd name="T3" fmla="*/ 55 h 55"/>
                <a:gd name="T4" fmla="*/ 61 w 120"/>
                <a:gd name="T5" fmla="*/ 55 h 55"/>
                <a:gd name="T6" fmla="*/ 0 w 120"/>
                <a:gd name="T7" fmla="*/ 55 h 55"/>
                <a:gd name="T8" fmla="*/ 0 w 120"/>
                <a:gd name="T9" fmla="*/ 0 h 55"/>
                <a:gd name="T10" fmla="*/ 61 w 120"/>
                <a:gd name="T11" fmla="*/ 0 h 55"/>
              </a:gdLst>
              <a:ahLst/>
              <a:cxnLst>
                <a:cxn ang="0">
                  <a:pos x="T0" y="T1"/>
                </a:cxn>
                <a:cxn ang="0">
                  <a:pos x="T2" y="T3"/>
                </a:cxn>
                <a:cxn ang="0">
                  <a:pos x="T4" y="T5"/>
                </a:cxn>
                <a:cxn ang="0">
                  <a:pos x="T6" y="T7"/>
                </a:cxn>
                <a:cxn ang="0">
                  <a:pos x="T8" y="T9"/>
                </a:cxn>
                <a:cxn ang="0">
                  <a:pos x="T10" y="T11"/>
                </a:cxn>
              </a:cxnLst>
              <a:rect l="0" t="0" r="r" b="b"/>
              <a:pathLst>
                <a:path w="120" h="55">
                  <a:moveTo>
                    <a:pt x="61" y="0"/>
                  </a:moveTo>
                  <a:cubicBezTo>
                    <a:pt x="92" y="0"/>
                    <a:pt x="117" y="23"/>
                    <a:pt x="120" y="55"/>
                  </a:cubicBezTo>
                  <a:cubicBezTo>
                    <a:pt x="61" y="55"/>
                    <a:pt x="61" y="55"/>
                    <a:pt x="61" y="55"/>
                  </a:cubicBezTo>
                  <a:cubicBezTo>
                    <a:pt x="0" y="55"/>
                    <a:pt x="0" y="55"/>
                    <a:pt x="0" y="55"/>
                  </a:cubicBezTo>
                  <a:cubicBezTo>
                    <a:pt x="0" y="0"/>
                    <a:pt x="0" y="0"/>
                    <a:pt x="0" y="0"/>
                  </a:cubicBezTo>
                  <a:lnTo>
                    <a:pt x="61" y="0"/>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099">
              <a:extLst>
                <a:ext uri="{FF2B5EF4-FFF2-40B4-BE49-F238E27FC236}">
                  <a16:creationId xmlns:a16="http://schemas.microsoft.com/office/drawing/2014/main" id="{F34D8A6E-D9D3-4FE5-B425-D019FF0770C6}"/>
                </a:ext>
              </a:extLst>
            </p:cNvPr>
            <p:cNvSpPr>
              <a:spLocks noChangeArrowheads="1"/>
            </p:cNvSpPr>
            <p:nvPr/>
          </p:nvSpPr>
          <p:spPr bwMode="auto">
            <a:xfrm>
              <a:off x="2224226" y="4911738"/>
              <a:ext cx="407102" cy="1089888"/>
            </a:xfrm>
            <a:prstGeom prst="rect">
              <a:avLst/>
            </a:prstGeom>
            <a:solidFill>
              <a:srgbClr val="02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00">
              <a:extLst>
                <a:ext uri="{FF2B5EF4-FFF2-40B4-BE49-F238E27FC236}">
                  <a16:creationId xmlns:a16="http://schemas.microsoft.com/office/drawing/2014/main" id="{A7AA8581-74A5-4ECC-987E-7C12D6019A67}"/>
                </a:ext>
              </a:extLst>
            </p:cNvPr>
            <p:cNvSpPr>
              <a:spLocks/>
            </p:cNvSpPr>
            <p:nvPr/>
          </p:nvSpPr>
          <p:spPr bwMode="auto">
            <a:xfrm>
              <a:off x="1510092" y="5567480"/>
              <a:ext cx="220608" cy="395706"/>
            </a:xfrm>
            <a:custGeom>
              <a:avLst/>
              <a:gdLst>
                <a:gd name="T0" fmla="*/ 97 w 97"/>
                <a:gd name="T1" fmla="*/ 175 h 175"/>
                <a:gd name="T2" fmla="*/ 0 w 97"/>
                <a:gd name="T3" fmla="*/ 175 h 175"/>
                <a:gd name="T4" fmla="*/ 11 w 97"/>
                <a:gd name="T5" fmla="*/ 0 h 175"/>
                <a:gd name="T6" fmla="*/ 89 w 97"/>
                <a:gd name="T7" fmla="*/ 0 h 175"/>
                <a:gd name="T8" fmla="*/ 97 w 97"/>
                <a:gd name="T9" fmla="*/ 175 h 175"/>
              </a:gdLst>
              <a:ahLst/>
              <a:cxnLst>
                <a:cxn ang="0">
                  <a:pos x="T0" y="T1"/>
                </a:cxn>
                <a:cxn ang="0">
                  <a:pos x="T2" y="T3"/>
                </a:cxn>
                <a:cxn ang="0">
                  <a:pos x="T4" y="T5"/>
                </a:cxn>
                <a:cxn ang="0">
                  <a:pos x="T6" y="T7"/>
                </a:cxn>
                <a:cxn ang="0">
                  <a:pos x="T8" y="T9"/>
                </a:cxn>
              </a:cxnLst>
              <a:rect l="0" t="0" r="r" b="b"/>
              <a:pathLst>
                <a:path w="97" h="175">
                  <a:moveTo>
                    <a:pt x="97" y="175"/>
                  </a:moveTo>
                  <a:lnTo>
                    <a:pt x="0" y="175"/>
                  </a:lnTo>
                  <a:lnTo>
                    <a:pt x="11" y="0"/>
                  </a:lnTo>
                  <a:lnTo>
                    <a:pt x="89" y="0"/>
                  </a:lnTo>
                  <a:lnTo>
                    <a:pt x="97" y="175"/>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01">
              <a:extLst>
                <a:ext uri="{FF2B5EF4-FFF2-40B4-BE49-F238E27FC236}">
                  <a16:creationId xmlns:a16="http://schemas.microsoft.com/office/drawing/2014/main" id="{F4437222-4761-49A1-8527-A357127CC5E5}"/>
                </a:ext>
              </a:extLst>
            </p:cNvPr>
            <p:cNvSpPr>
              <a:spLocks/>
            </p:cNvSpPr>
            <p:nvPr/>
          </p:nvSpPr>
          <p:spPr bwMode="auto">
            <a:xfrm>
              <a:off x="1564673" y="5219259"/>
              <a:ext cx="113716" cy="420579"/>
            </a:xfrm>
            <a:custGeom>
              <a:avLst/>
              <a:gdLst>
                <a:gd name="T0" fmla="*/ 50 w 50"/>
                <a:gd name="T1" fmla="*/ 186 h 186"/>
                <a:gd name="T2" fmla="*/ 0 w 50"/>
                <a:gd name="T3" fmla="*/ 186 h 186"/>
                <a:gd name="T4" fmla="*/ 2 w 50"/>
                <a:gd name="T5" fmla="*/ 0 h 186"/>
                <a:gd name="T6" fmla="*/ 43 w 50"/>
                <a:gd name="T7" fmla="*/ 0 h 186"/>
                <a:gd name="T8" fmla="*/ 50 w 50"/>
                <a:gd name="T9" fmla="*/ 186 h 186"/>
              </a:gdLst>
              <a:ahLst/>
              <a:cxnLst>
                <a:cxn ang="0">
                  <a:pos x="T0" y="T1"/>
                </a:cxn>
                <a:cxn ang="0">
                  <a:pos x="T2" y="T3"/>
                </a:cxn>
                <a:cxn ang="0">
                  <a:pos x="T4" y="T5"/>
                </a:cxn>
                <a:cxn ang="0">
                  <a:pos x="T6" y="T7"/>
                </a:cxn>
                <a:cxn ang="0">
                  <a:pos x="T8" y="T9"/>
                </a:cxn>
              </a:cxnLst>
              <a:rect l="0" t="0" r="r" b="b"/>
              <a:pathLst>
                <a:path w="50" h="186">
                  <a:moveTo>
                    <a:pt x="50" y="186"/>
                  </a:moveTo>
                  <a:lnTo>
                    <a:pt x="0" y="186"/>
                  </a:lnTo>
                  <a:lnTo>
                    <a:pt x="2" y="0"/>
                  </a:lnTo>
                  <a:lnTo>
                    <a:pt x="43" y="0"/>
                  </a:lnTo>
                  <a:lnTo>
                    <a:pt x="50" y="186"/>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1102">
              <a:extLst>
                <a:ext uri="{FF2B5EF4-FFF2-40B4-BE49-F238E27FC236}">
                  <a16:creationId xmlns:a16="http://schemas.microsoft.com/office/drawing/2014/main" id="{3428A9E0-6DD7-468A-92CE-258D7C0C05EC}"/>
                </a:ext>
              </a:extLst>
            </p:cNvPr>
            <p:cNvSpPr>
              <a:spLocks noChangeArrowheads="1"/>
            </p:cNvSpPr>
            <p:nvPr/>
          </p:nvSpPr>
          <p:spPr bwMode="auto">
            <a:xfrm>
              <a:off x="875557" y="5972231"/>
              <a:ext cx="236529" cy="248730"/>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103">
              <a:extLst>
                <a:ext uri="{FF2B5EF4-FFF2-40B4-BE49-F238E27FC236}">
                  <a16:creationId xmlns:a16="http://schemas.microsoft.com/office/drawing/2014/main" id="{7A530B4E-F7B3-4FE8-A3FA-D5ECED7A4FC4}"/>
                </a:ext>
              </a:extLst>
            </p:cNvPr>
            <p:cNvSpPr>
              <a:spLocks noChangeArrowheads="1"/>
            </p:cNvSpPr>
            <p:nvPr/>
          </p:nvSpPr>
          <p:spPr bwMode="auto">
            <a:xfrm>
              <a:off x="1996795" y="5972231"/>
              <a:ext cx="241078" cy="239685"/>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04">
              <a:extLst>
                <a:ext uri="{FF2B5EF4-FFF2-40B4-BE49-F238E27FC236}">
                  <a16:creationId xmlns:a16="http://schemas.microsoft.com/office/drawing/2014/main" id="{B8150A71-F636-43C5-81C5-A95A538B2046}"/>
                </a:ext>
              </a:extLst>
            </p:cNvPr>
            <p:cNvSpPr>
              <a:spLocks/>
            </p:cNvSpPr>
            <p:nvPr/>
          </p:nvSpPr>
          <p:spPr bwMode="auto">
            <a:xfrm>
              <a:off x="998371" y="5777769"/>
              <a:ext cx="1112140" cy="178633"/>
            </a:xfrm>
            <a:custGeom>
              <a:avLst/>
              <a:gdLst>
                <a:gd name="T0" fmla="*/ 226 w 226"/>
                <a:gd name="T1" fmla="*/ 37 h 37"/>
                <a:gd name="T2" fmla="*/ 197 w 226"/>
                <a:gd name="T3" fmla="*/ 17 h 37"/>
                <a:gd name="T4" fmla="*/ 113 w 226"/>
                <a:gd name="T5" fmla="*/ 0 h 37"/>
                <a:gd name="T6" fmla="*/ 29 w 226"/>
                <a:gd name="T7" fmla="*/ 17 h 37"/>
                <a:gd name="T8" fmla="*/ 0 w 226"/>
                <a:gd name="T9" fmla="*/ 37 h 37"/>
                <a:gd name="T10" fmla="*/ 226 w 226"/>
                <a:gd name="T11" fmla="*/ 37 h 37"/>
              </a:gdLst>
              <a:ahLst/>
              <a:cxnLst>
                <a:cxn ang="0">
                  <a:pos x="T0" y="T1"/>
                </a:cxn>
                <a:cxn ang="0">
                  <a:pos x="T2" y="T3"/>
                </a:cxn>
                <a:cxn ang="0">
                  <a:pos x="T4" y="T5"/>
                </a:cxn>
                <a:cxn ang="0">
                  <a:pos x="T6" y="T7"/>
                </a:cxn>
                <a:cxn ang="0">
                  <a:pos x="T8" y="T9"/>
                </a:cxn>
                <a:cxn ang="0">
                  <a:pos x="T10" y="T11"/>
                </a:cxn>
              </a:cxnLst>
              <a:rect l="0" t="0" r="r" b="b"/>
              <a:pathLst>
                <a:path w="226" h="37">
                  <a:moveTo>
                    <a:pt x="226" y="37"/>
                  </a:moveTo>
                  <a:cubicBezTo>
                    <a:pt x="220" y="25"/>
                    <a:pt x="210" y="20"/>
                    <a:pt x="197" y="17"/>
                  </a:cubicBezTo>
                  <a:cubicBezTo>
                    <a:pt x="113" y="0"/>
                    <a:pt x="113" y="0"/>
                    <a:pt x="113" y="0"/>
                  </a:cubicBezTo>
                  <a:cubicBezTo>
                    <a:pt x="29" y="17"/>
                    <a:pt x="29" y="17"/>
                    <a:pt x="29" y="17"/>
                  </a:cubicBezTo>
                  <a:cubicBezTo>
                    <a:pt x="16" y="20"/>
                    <a:pt x="5" y="25"/>
                    <a:pt x="0" y="37"/>
                  </a:cubicBezTo>
                  <a:lnTo>
                    <a:pt x="226" y="37"/>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05">
              <a:extLst>
                <a:ext uri="{FF2B5EF4-FFF2-40B4-BE49-F238E27FC236}">
                  <a16:creationId xmlns:a16="http://schemas.microsoft.com/office/drawing/2014/main" id="{D1E5813C-35CE-4A8E-AFAD-AD01EAABBA8B}"/>
                </a:ext>
              </a:extLst>
            </p:cNvPr>
            <p:cNvSpPr>
              <a:spLocks noChangeArrowheads="1"/>
            </p:cNvSpPr>
            <p:nvPr/>
          </p:nvSpPr>
          <p:spPr bwMode="auto">
            <a:xfrm>
              <a:off x="998371" y="5956403"/>
              <a:ext cx="113716" cy="142454"/>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106">
              <a:extLst>
                <a:ext uri="{FF2B5EF4-FFF2-40B4-BE49-F238E27FC236}">
                  <a16:creationId xmlns:a16="http://schemas.microsoft.com/office/drawing/2014/main" id="{F75F29AA-2466-4A06-AC89-4F2CDD61223C}"/>
                </a:ext>
              </a:extLst>
            </p:cNvPr>
            <p:cNvSpPr>
              <a:spLocks noChangeArrowheads="1"/>
            </p:cNvSpPr>
            <p:nvPr/>
          </p:nvSpPr>
          <p:spPr bwMode="auto">
            <a:xfrm>
              <a:off x="1996795" y="5956403"/>
              <a:ext cx="113716" cy="128887"/>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107">
              <a:extLst>
                <a:ext uri="{FF2B5EF4-FFF2-40B4-BE49-F238E27FC236}">
                  <a16:creationId xmlns:a16="http://schemas.microsoft.com/office/drawing/2014/main" id="{3498AAE9-FE23-430B-8C04-D1A7FE4C8EE0}"/>
                </a:ext>
              </a:extLst>
            </p:cNvPr>
            <p:cNvSpPr>
              <a:spLocks/>
            </p:cNvSpPr>
            <p:nvPr/>
          </p:nvSpPr>
          <p:spPr bwMode="auto">
            <a:xfrm>
              <a:off x="1466880" y="5972231"/>
              <a:ext cx="68230" cy="248730"/>
            </a:xfrm>
            <a:custGeom>
              <a:avLst/>
              <a:gdLst>
                <a:gd name="T0" fmla="*/ 14 w 14"/>
                <a:gd name="T1" fmla="*/ 48 h 51"/>
                <a:gd name="T2" fmla="*/ 11 w 14"/>
                <a:gd name="T3" fmla="*/ 51 h 51"/>
                <a:gd name="T4" fmla="*/ 3 w 14"/>
                <a:gd name="T5" fmla="*/ 51 h 51"/>
                <a:gd name="T6" fmla="*/ 0 w 14"/>
                <a:gd name="T7" fmla="*/ 48 h 51"/>
                <a:gd name="T8" fmla="*/ 0 w 14"/>
                <a:gd name="T9" fmla="*/ 2 h 51"/>
                <a:gd name="T10" fmla="*/ 3 w 14"/>
                <a:gd name="T11" fmla="*/ 0 h 51"/>
                <a:gd name="T12" fmla="*/ 11 w 14"/>
                <a:gd name="T13" fmla="*/ 0 h 51"/>
                <a:gd name="T14" fmla="*/ 14 w 14"/>
                <a:gd name="T15" fmla="*/ 2 h 51"/>
                <a:gd name="T16" fmla="*/ 14 w 14"/>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14" y="48"/>
                  </a:moveTo>
                  <a:cubicBezTo>
                    <a:pt x="14" y="50"/>
                    <a:pt x="13" y="51"/>
                    <a:pt x="11" y="51"/>
                  </a:cubicBezTo>
                  <a:cubicBezTo>
                    <a:pt x="3" y="51"/>
                    <a:pt x="3" y="51"/>
                    <a:pt x="3" y="51"/>
                  </a:cubicBezTo>
                  <a:cubicBezTo>
                    <a:pt x="2" y="51"/>
                    <a:pt x="0" y="50"/>
                    <a:pt x="0" y="48"/>
                  </a:cubicBezTo>
                  <a:cubicBezTo>
                    <a:pt x="0" y="2"/>
                    <a:pt x="0" y="2"/>
                    <a:pt x="0" y="2"/>
                  </a:cubicBezTo>
                  <a:cubicBezTo>
                    <a:pt x="0" y="1"/>
                    <a:pt x="2" y="0"/>
                    <a:pt x="3" y="0"/>
                  </a:cubicBezTo>
                  <a:cubicBezTo>
                    <a:pt x="11" y="0"/>
                    <a:pt x="11" y="0"/>
                    <a:pt x="11" y="0"/>
                  </a:cubicBezTo>
                  <a:cubicBezTo>
                    <a:pt x="13" y="0"/>
                    <a:pt x="14" y="1"/>
                    <a:pt x="14" y="2"/>
                  </a:cubicBezTo>
                  <a:lnTo>
                    <a:pt x="14"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08">
              <a:extLst>
                <a:ext uri="{FF2B5EF4-FFF2-40B4-BE49-F238E27FC236}">
                  <a16:creationId xmlns:a16="http://schemas.microsoft.com/office/drawing/2014/main" id="{7A2DEBEA-B670-453D-9866-DB886834E5A7}"/>
                </a:ext>
              </a:extLst>
            </p:cNvPr>
            <p:cNvSpPr>
              <a:spLocks/>
            </p:cNvSpPr>
            <p:nvPr/>
          </p:nvSpPr>
          <p:spPr bwMode="auto">
            <a:xfrm>
              <a:off x="1589692" y="5972231"/>
              <a:ext cx="59132" cy="248730"/>
            </a:xfrm>
            <a:custGeom>
              <a:avLst/>
              <a:gdLst>
                <a:gd name="T0" fmla="*/ 12 w 12"/>
                <a:gd name="T1" fmla="*/ 48 h 51"/>
                <a:gd name="T2" fmla="*/ 9 w 12"/>
                <a:gd name="T3" fmla="*/ 51 h 51"/>
                <a:gd name="T4" fmla="*/ 3 w 12"/>
                <a:gd name="T5" fmla="*/ 51 h 51"/>
                <a:gd name="T6" fmla="*/ 0 w 12"/>
                <a:gd name="T7" fmla="*/ 48 h 51"/>
                <a:gd name="T8" fmla="*/ 0 w 12"/>
                <a:gd name="T9" fmla="*/ 2 h 51"/>
                <a:gd name="T10" fmla="*/ 3 w 12"/>
                <a:gd name="T11" fmla="*/ 0 h 51"/>
                <a:gd name="T12" fmla="*/ 9 w 12"/>
                <a:gd name="T13" fmla="*/ 0 h 51"/>
                <a:gd name="T14" fmla="*/ 12 w 12"/>
                <a:gd name="T15" fmla="*/ 2 h 51"/>
                <a:gd name="T16" fmla="*/ 12 w 12"/>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1">
                  <a:moveTo>
                    <a:pt x="12" y="48"/>
                  </a:moveTo>
                  <a:cubicBezTo>
                    <a:pt x="12" y="50"/>
                    <a:pt x="11" y="51"/>
                    <a:pt x="9" y="51"/>
                  </a:cubicBezTo>
                  <a:cubicBezTo>
                    <a:pt x="3" y="51"/>
                    <a:pt x="3" y="51"/>
                    <a:pt x="3" y="51"/>
                  </a:cubicBezTo>
                  <a:cubicBezTo>
                    <a:pt x="1" y="51"/>
                    <a:pt x="0" y="50"/>
                    <a:pt x="0" y="48"/>
                  </a:cubicBezTo>
                  <a:cubicBezTo>
                    <a:pt x="0" y="2"/>
                    <a:pt x="0" y="2"/>
                    <a:pt x="0" y="2"/>
                  </a:cubicBezTo>
                  <a:cubicBezTo>
                    <a:pt x="0" y="1"/>
                    <a:pt x="1" y="0"/>
                    <a:pt x="3" y="0"/>
                  </a:cubicBezTo>
                  <a:cubicBezTo>
                    <a:pt x="9" y="0"/>
                    <a:pt x="9" y="0"/>
                    <a:pt x="9" y="0"/>
                  </a:cubicBezTo>
                  <a:cubicBezTo>
                    <a:pt x="11" y="0"/>
                    <a:pt x="12" y="1"/>
                    <a:pt x="12" y="2"/>
                  </a:cubicBezTo>
                  <a:lnTo>
                    <a:pt x="12"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1109">
              <a:extLst>
                <a:ext uri="{FF2B5EF4-FFF2-40B4-BE49-F238E27FC236}">
                  <a16:creationId xmlns:a16="http://schemas.microsoft.com/office/drawing/2014/main" id="{CF131069-D190-45BD-98BA-45F00A36AB12}"/>
                </a:ext>
              </a:extLst>
            </p:cNvPr>
            <p:cNvSpPr>
              <a:spLocks noChangeArrowheads="1"/>
            </p:cNvSpPr>
            <p:nvPr/>
          </p:nvSpPr>
          <p:spPr bwMode="auto">
            <a:xfrm>
              <a:off x="1505543" y="5804904"/>
              <a:ext cx="113716" cy="332393"/>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110">
              <a:extLst>
                <a:ext uri="{FF2B5EF4-FFF2-40B4-BE49-F238E27FC236}">
                  <a16:creationId xmlns:a16="http://schemas.microsoft.com/office/drawing/2014/main" id="{72A2C9A5-F99E-4B50-ABED-B944EE56E92A}"/>
                </a:ext>
              </a:extLst>
            </p:cNvPr>
            <p:cNvSpPr>
              <a:spLocks/>
            </p:cNvSpPr>
            <p:nvPr/>
          </p:nvSpPr>
          <p:spPr bwMode="auto">
            <a:xfrm>
              <a:off x="1269014" y="5151424"/>
              <a:ext cx="702764" cy="97231"/>
            </a:xfrm>
            <a:custGeom>
              <a:avLst/>
              <a:gdLst>
                <a:gd name="T0" fmla="*/ 143 w 143"/>
                <a:gd name="T1" fmla="*/ 10 h 20"/>
                <a:gd name="T2" fmla="*/ 134 w 143"/>
                <a:gd name="T3" fmla="*/ 20 h 20"/>
                <a:gd name="T4" fmla="*/ 9 w 143"/>
                <a:gd name="T5" fmla="*/ 20 h 20"/>
                <a:gd name="T6" fmla="*/ 0 w 143"/>
                <a:gd name="T7" fmla="*/ 10 h 20"/>
                <a:gd name="T8" fmla="*/ 9 w 143"/>
                <a:gd name="T9" fmla="*/ 0 h 20"/>
                <a:gd name="T10" fmla="*/ 134 w 143"/>
                <a:gd name="T11" fmla="*/ 0 h 20"/>
                <a:gd name="T12" fmla="*/ 143 w 1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43" h="20">
                  <a:moveTo>
                    <a:pt x="143" y="10"/>
                  </a:moveTo>
                  <a:cubicBezTo>
                    <a:pt x="143" y="15"/>
                    <a:pt x="138" y="20"/>
                    <a:pt x="134" y="20"/>
                  </a:cubicBezTo>
                  <a:cubicBezTo>
                    <a:pt x="9" y="20"/>
                    <a:pt x="9" y="20"/>
                    <a:pt x="9" y="20"/>
                  </a:cubicBezTo>
                  <a:cubicBezTo>
                    <a:pt x="3" y="20"/>
                    <a:pt x="0" y="15"/>
                    <a:pt x="0" y="10"/>
                  </a:cubicBezTo>
                  <a:cubicBezTo>
                    <a:pt x="0" y="4"/>
                    <a:pt x="3" y="0"/>
                    <a:pt x="9" y="0"/>
                  </a:cubicBezTo>
                  <a:cubicBezTo>
                    <a:pt x="134" y="0"/>
                    <a:pt x="134" y="0"/>
                    <a:pt x="134" y="0"/>
                  </a:cubicBezTo>
                  <a:cubicBezTo>
                    <a:pt x="138" y="0"/>
                    <a:pt x="143" y="4"/>
                    <a:pt x="143" y="1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111">
              <a:extLst>
                <a:ext uri="{FF2B5EF4-FFF2-40B4-BE49-F238E27FC236}">
                  <a16:creationId xmlns:a16="http://schemas.microsoft.com/office/drawing/2014/main" id="{247579FA-AA76-4DBD-A8FF-B4E593DB6A60}"/>
                </a:ext>
              </a:extLst>
            </p:cNvPr>
            <p:cNvSpPr>
              <a:spLocks/>
            </p:cNvSpPr>
            <p:nvPr/>
          </p:nvSpPr>
          <p:spPr bwMode="auto">
            <a:xfrm>
              <a:off x="930141" y="5092633"/>
              <a:ext cx="1366863" cy="97231"/>
            </a:xfrm>
            <a:custGeom>
              <a:avLst/>
              <a:gdLst>
                <a:gd name="T0" fmla="*/ 0 w 278"/>
                <a:gd name="T1" fmla="*/ 0 h 20"/>
                <a:gd name="T2" fmla="*/ 0 w 278"/>
                <a:gd name="T3" fmla="*/ 0 h 20"/>
                <a:gd name="T4" fmla="*/ 21 w 278"/>
                <a:gd name="T5" fmla="*/ 20 h 20"/>
                <a:gd name="T6" fmla="*/ 258 w 278"/>
                <a:gd name="T7" fmla="*/ 20 h 20"/>
                <a:gd name="T8" fmla="*/ 278 w 278"/>
                <a:gd name="T9" fmla="*/ 0 h 20"/>
                <a:gd name="T10" fmla="*/ 0 w 278"/>
                <a:gd name="T11" fmla="*/ 0 h 20"/>
              </a:gdLst>
              <a:ahLst/>
              <a:cxnLst>
                <a:cxn ang="0">
                  <a:pos x="T0" y="T1"/>
                </a:cxn>
                <a:cxn ang="0">
                  <a:pos x="T2" y="T3"/>
                </a:cxn>
                <a:cxn ang="0">
                  <a:pos x="T4" y="T5"/>
                </a:cxn>
                <a:cxn ang="0">
                  <a:pos x="T6" y="T7"/>
                </a:cxn>
                <a:cxn ang="0">
                  <a:pos x="T8" y="T9"/>
                </a:cxn>
                <a:cxn ang="0">
                  <a:pos x="T10" y="T11"/>
                </a:cxn>
              </a:cxnLst>
              <a:rect l="0" t="0" r="r" b="b"/>
              <a:pathLst>
                <a:path w="278" h="20">
                  <a:moveTo>
                    <a:pt x="0" y="0"/>
                  </a:moveTo>
                  <a:cubicBezTo>
                    <a:pt x="0" y="0"/>
                    <a:pt x="0" y="0"/>
                    <a:pt x="0" y="0"/>
                  </a:cubicBezTo>
                  <a:cubicBezTo>
                    <a:pt x="0" y="11"/>
                    <a:pt x="9" y="20"/>
                    <a:pt x="21" y="20"/>
                  </a:cubicBezTo>
                  <a:cubicBezTo>
                    <a:pt x="258" y="20"/>
                    <a:pt x="258" y="20"/>
                    <a:pt x="258" y="20"/>
                  </a:cubicBezTo>
                  <a:cubicBezTo>
                    <a:pt x="269" y="20"/>
                    <a:pt x="278" y="11"/>
                    <a:pt x="278"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12">
              <a:extLst>
                <a:ext uri="{FF2B5EF4-FFF2-40B4-BE49-F238E27FC236}">
                  <a16:creationId xmlns:a16="http://schemas.microsoft.com/office/drawing/2014/main" id="{93BE2B43-3CAE-4076-AAF5-AF5BC70DBCD9}"/>
                </a:ext>
              </a:extLst>
            </p:cNvPr>
            <p:cNvSpPr>
              <a:spLocks/>
            </p:cNvSpPr>
            <p:nvPr/>
          </p:nvSpPr>
          <p:spPr bwMode="auto">
            <a:xfrm>
              <a:off x="832345" y="3611561"/>
              <a:ext cx="97796" cy="1202947"/>
            </a:xfrm>
            <a:custGeom>
              <a:avLst/>
              <a:gdLst>
                <a:gd name="T0" fmla="*/ 20 w 20"/>
                <a:gd name="T1" fmla="*/ 0 h 246"/>
                <a:gd name="T2" fmla="*/ 20 w 20"/>
                <a:gd name="T3" fmla="*/ 0 h 246"/>
                <a:gd name="T4" fmla="*/ 0 w 20"/>
                <a:gd name="T5" fmla="*/ 21 h 246"/>
                <a:gd name="T6" fmla="*/ 0 w 20"/>
                <a:gd name="T7" fmla="*/ 226 h 246"/>
                <a:gd name="T8" fmla="*/ 20 w 20"/>
                <a:gd name="T9" fmla="*/ 246 h 246"/>
                <a:gd name="T10" fmla="*/ 20 w 20"/>
                <a:gd name="T11" fmla="*/ 0 h 246"/>
              </a:gdLst>
              <a:ahLst/>
              <a:cxnLst>
                <a:cxn ang="0">
                  <a:pos x="T0" y="T1"/>
                </a:cxn>
                <a:cxn ang="0">
                  <a:pos x="T2" y="T3"/>
                </a:cxn>
                <a:cxn ang="0">
                  <a:pos x="T4" y="T5"/>
                </a:cxn>
                <a:cxn ang="0">
                  <a:pos x="T6" y="T7"/>
                </a:cxn>
                <a:cxn ang="0">
                  <a:pos x="T8" y="T9"/>
                </a:cxn>
                <a:cxn ang="0">
                  <a:pos x="T10" y="T11"/>
                </a:cxn>
              </a:cxnLst>
              <a:rect l="0" t="0" r="r" b="b"/>
              <a:pathLst>
                <a:path w="20" h="246">
                  <a:moveTo>
                    <a:pt x="20" y="0"/>
                  </a:moveTo>
                  <a:cubicBezTo>
                    <a:pt x="20" y="0"/>
                    <a:pt x="20" y="0"/>
                    <a:pt x="20" y="0"/>
                  </a:cubicBezTo>
                  <a:cubicBezTo>
                    <a:pt x="9" y="0"/>
                    <a:pt x="0" y="9"/>
                    <a:pt x="0" y="21"/>
                  </a:cubicBezTo>
                  <a:cubicBezTo>
                    <a:pt x="0" y="226"/>
                    <a:pt x="0" y="226"/>
                    <a:pt x="0" y="226"/>
                  </a:cubicBezTo>
                  <a:cubicBezTo>
                    <a:pt x="0" y="237"/>
                    <a:pt x="9" y="246"/>
                    <a:pt x="20" y="246"/>
                  </a:cubicBezTo>
                  <a:lnTo>
                    <a:pt x="2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113">
              <a:extLst>
                <a:ext uri="{FF2B5EF4-FFF2-40B4-BE49-F238E27FC236}">
                  <a16:creationId xmlns:a16="http://schemas.microsoft.com/office/drawing/2014/main" id="{DF7B7E86-5117-431D-AD83-B039426C2A58}"/>
                </a:ext>
              </a:extLst>
            </p:cNvPr>
            <p:cNvSpPr>
              <a:spLocks/>
            </p:cNvSpPr>
            <p:nvPr/>
          </p:nvSpPr>
          <p:spPr bwMode="auto">
            <a:xfrm>
              <a:off x="761842" y="4280870"/>
              <a:ext cx="705037" cy="1022053"/>
            </a:xfrm>
            <a:custGeom>
              <a:avLst/>
              <a:gdLst>
                <a:gd name="T0" fmla="*/ 143 w 143"/>
                <a:gd name="T1" fmla="*/ 209 h 209"/>
                <a:gd name="T2" fmla="*/ 33 w 143"/>
                <a:gd name="T3" fmla="*/ 209 h 209"/>
                <a:gd name="T4" fmla="*/ 0 w 143"/>
                <a:gd name="T5" fmla="*/ 176 h 209"/>
                <a:gd name="T6" fmla="*/ 0 w 143"/>
                <a:gd name="T7" fmla="*/ 0 h 209"/>
                <a:gd name="T8" fmla="*/ 15 w 143"/>
                <a:gd name="T9" fmla="*/ 0 h 209"/>
                <a:gd name="T10" fmla="*/ 15 w 143"/>
                <a:gd name="T11" fmla="*/ 176 h 209"/>
                <a:gd name="T12" fmla="*/ 33 w 143"/>
                <a:gd name="T13" fmla="*/ 194 h 209"/>
                <a:gd name="T14" fmla="*/ 143 w 143"/>
                <a:gd name="T15" fmla="*/ 194 h 209"/>
                <a:gd name="T16" fmla="*/ 143 w 143"/>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9">
                  <a:moveTo>
                    <a:pt x="143" y="209"/>
                  </a:moveTo>
                  <a:cubicBezTo>
                    <a:pt x="33" y="209"/>
                    <a:pt x="33" y="209"/>
                    <a:pt x="33" y="209"/>
                  </a:cubicBezTo>
                  <a:cubicBezTo>
                    <a:pt x="15" y="209"/>
                    <a:pt x="0" y="194"/>
                    <a:pt x="0" y="176"/>
                  </a:cubicBezTo>
                  <a:cubicBezTo>
                    <a:pt x="0" y="0"/>
                    <a:pt x="0" y="0"/>
                    <a:pt x="0" y="0"/>
                  </a:cubicBezTo>
                  <a:cubicBezTo>
                    <a:pt x="15" y="0"/>
                    <a:pt x="15" y="0"/>
                    <a:pt x="15" y="0"/>
                  </a:cubicBezTo>
                  <a:cubicBezTo>
                    <a:pt x="15" y="176"/>
                    <a:pt x="15" y="176"/>
                    <a:pt x="15" y="176"/>
                  </a:cubicBezTo>
                  <a:cubicBezTo>
                    <a:pt x="15" y="187"/>
                    <a:pt x="23" y="194"/>
                    <a:pt x="33" y="194"/>
                  </a:cubicBezTo>
                  <a:cubicBezTo>
                    <a:pt x="143" y="194"/>
                    <a:pt x="143" y="194"/>
                    <a:pt x="143" y="194"/>
                  </a:cubicBezTo>
                  <a:lnTo>
                    <a:pt x="143" y="209"/>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114">
              <a:extLst>
                <a:ext uri="{FF2B5EF4-FFF2-40B4-BE49-F238E27FC236}">
                  <a16:creationId xmlns:a16="http://schemas.microsoft.com/office/drawing/2014/main" id="{DDF8A3F0-FEB5-483A-8787-ACC76B41CC30}"/>
                </a:ext>
              </a:extLst>
            </p:cNvPr>
            <p:cNvSpPr>
              <a:spLocks/>
            </p:cNvSpPr>
            <p:nvPr/>
          </p:nvSpPr>
          <p:spPr bwMode="auto">
            <a:xfrm>
              <a:off x="1298581" y="5287097"/>
              <a:ext cx="168299" cy="158283"/>
            </a:xfrm>
            <a:custGeom>
              <a:avLst/>
              <a:gdLst>
                <a:gd name="T0" fmla="*/ 0 w 34"/>
                <a:gd name="T1" fmla="*/ 0 h 32"/>
                <a:gd name="T2" fmla="*/ 0 w 34"/>
                <a:gd name="T3" fmla="*/ 17 h 32"/>
                <a:gd name="T4" fmla="*/ 13 w 34"/>
                <a:gd name="T5" fmla="*/ 32 h 32"/>
                <a:gd name="T6" fmla="*/ 21 w 34"/>
                <a:gd name="T7" fmla="*/ 32 h 32"/>
                <a:gd name="T8" fmla="*/ 34 w 34"/>
                <a:gd name="T9" fmla="*/ 17 h 32"/>
                <a:gd name="T10" fmla="*/ 34 w 34"/>
                <a:gd name="T11" fmla="*/ 0 h 32"/>
                <a:gd name="T12" fmla="*/ 0 w 3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0" y="0"/>
                  </a:moveTo>
                  <a:cubicBezTo>
                    <a:pt x="0" y="17"/>
                    <a:pt x="0" y="17"/>
                    <a:pt x="0" y="17"/>
                  </a:cubicBezTo>
                  <a:cubicBezTo>
                    <a:pt x="0" y="25"/>
                    <a:pt x="5" y="32"/>
                    <a:pt x="13" y="32"/>
                  </a:cubicBezTo>
                  <a:cubicBezTo>
                    <a:pt x="21" y="32"/>
                    <a:pt x="21" y="32"/>
                    <a:pt x="21" y="32"/>
                  </a:cubicBezTo>
                  <a:cubicBezTo>
                    <a:pt x="28" y="32"/>
                    <a:pt x="34" y="25"/>
                    <a:pt x="34" y="17"/>
                  </a:cubicBezTo>
                  <a:cubicBezTo>
                    <a:pt x="34" y="0"/>
                    <a:pt x="34" y="0"/>
                    <a:pt x="34"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15">
              <a:extLst>
                <a:ext uri="{FF2B5EF4-FFF2-40B4-BE49-F238E27FC236}">
                  <a16:creationId xmlns:a16="http://schemas.microsoft.com/office/drawing/2014/main" id="{462520F1-4B44-49A4-8457-A67212D1F985}"/>
                </a:ext>
              </a:extLst>
            </p:cNvPr>
            <p:cNvSpPr>
              <a:spLocks/>
            </p:cNvSpPr>
            <p:nvPr/>
          </p:nvSpPr>
          <p:spPr bwMode="auto">
            <a:xfrm>
              <a:off x="679967" y="4183640"/>
              <a:ext cx="152379" cy="185417"/>
            </a:xfrm>
            <a:custGeom>
              <a:avLst/>
              <a:gdLst>
                <a:gd name="T0" fmla="*/ 31 w 31"/>
                <a:gd name="T1" fmla="*/ 0 h 38"/>
                <a:gd name="T2" fmla="*/ 15 w 31"/>
                <a:gd name="T3" fmla="*/ 0 h 38"/>
                <a:gd name="T4" fmla="*/ 0 w 31"/>
                <a:gd name="T5" fmla="*/ 16 h 38"/>
                <a:gd name="T6" fmla="*/ 0 w 31"/>
                <a:gd name="T7" fmla="*/ 23 h 38"/>
                <a:gd name="T8" fmla="*/ 15 w 31"/>
                <a:gd name="T9" fmla="*/ 38 h 38"/>
                <a:gd name="T10" fmla="*/ 31 w 31"/>
                <a:gd name="T11" fmla="*/ 38 h 38"/>
                <a:gd name="T12" fmla="*/ 31 w 3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0"/>
                  </a:moveTo>
                  <a:cubicBezTo>
                    <a:pt x="15" y="0"/>
                    <a:pt x="15" y="0"/>
                    <a:pt x="15" y="0"/>
                  </a:cubicBezTo>
                  <a:cubicBezTo>
                    <a:pt x="7" y="0"/>
                    <a:pt x="0" y="7"/>
                    <a:pt x="0" y="16"/>
                  </a:cubicBezTo>
                  <a:cubicBezTo>
                    <a:pt x="0" y="23"/>
                    <a:pt x="0" y="23"/>
                    <a:pt x="0" y="23"/>
                  </a:cubicBezTo>
                  <a:cubicBezTo>
                    <a:pt x="0" y="31"/>
                    <a:pt x="7" y="38"/>
                    <a:pt x="15" y="38"/>
                  </a:cubicBezTo>
                  <a:cubicBezTo>
                    <a:pt x="31" y="38"/>
                    <a:pt x="31" y="38"/>
                    <a:pt x="31" y="38"/>
                  </a:cubicBezTo>
                  <a:lnTo>
                    <a:pt x="31"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116">
              <a:extLst>
                <a:ext uri="{FF2B5EF4-FFF2-40B4-BE49-F238E27FC236}">
                  <a16:creationId xmlns:a16="http://schemas.microsoft.com/office/drawing/2014/main" id="{0F72C2DA-165E-4CF7-B300-B7B360B4F872}"/>
                </a:ext>
              </a:extLst>
            </p:cNvPr>
            <p:cNvSpPr>
              <a:spLocks/>
            </p:cNvSpPr>
            <p:nvPr/>
          </p:nvSpPr>
          <p:spPr bwMode="auto">
            <a:xfrm>
              <a:off x="1707956" y="4663010"/>
              <a:ext cx="702764" cy="67835"/>
            </a:xfrm>
            <a:custGeom>
              <a:avLst/>
              <a:gdLst>
                <a:gd name="T0" fmla="*/ 309 w 309"/>
                <a:gd name="T1" fmla="*/ 0 h 30"/>
                <a:gd name="T2" fmla="*/ 0 w 309"/>
                <a:gd name="T3" fmla="*/ 17 h 30"/>
                <a:gd name="T4" fmla="*/ 0 w 309"/>
                <a:gd name="T5" fmla="*/ 30 h 30"/>
                <a:gd name="T6" fmla="*/ 309 w 309"/>
                <a:gd name="T7" fmla="*/ 30 h 30"/>
                <a:gd name="T8" fmla="*/ 309 w 309"/>
                <a:gd name="T9" fmla="*/ 0 h 30"/>
              </a:gdLst>
              <a:ahLst/>
              <a:cxnLst>
                <a:cxn ang="0">
                  <a:pos x="T0" y="T1"/>
                </a:cxn>
                <a:cxn ang="0">
                  <a:pos x="T2" y="T3"/>
                </a:cxn>
                <a:cxn ang="0">
                  <a:pos x="T4" y="T5"/>
                </a:cxn>
                <a:cxn ang="0">
                  <a:pos x="T6" y="T7"/>
                </a:cxn>
                <a:cxn ang="0">
                  <a:pos x="T8" y="T9"/>
                </a:cxn>
              </a:cxnLst>
              <a:rect l="0" t="0" r="r" b="b"/>
              <a:pathLst>
                <a:path w="309" h="30">
                  <a:moveTo>
                    <a:pt x="309" y="0"/>
                  </a:moveTo>
                  <a:lnTo>
                    <a:pt x="0" y="17"/>
                  </a:lnTo>
                  <a:lnTo>
                    <a:pt x="0" y="30"/>
                  </a:lnTo>
                  <a:lnTo>
                    <a:pt x="309" y="30"/>
                  </a:lnTo>
                  <a:lnTo>
                    <a:pt x="309"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117">
              <a:extLst>
                <a:ext uri="{FF2B5EF4-FFF2-40B4-BE49-F238E27FC236}">
                  <a16:creationId xmlns:a16="http://schemas.microsoft.com/office/drawing/2014/main" id="{65E28A4A-D6A3-4D58-8833-6EBC11EC336D}"/>
                </a:ext>
              </a:extLst>
            </p:cNvPr>
            <p:cNvSpPr>
              <a:spLocks/>
            </p:cNvSpPr>
            <p:nvPr/>
          </p:nvSpPr>
          <p:spPr bwMode="auto">
            <a:xfrm>
              <a:off x="2394800" y="4002746"/>
              <a:ext cx="236529" cy="682877"/>
            </a:xfrm>
            <a:custGeom>
              <a:avLst/>
              <a:gdLst>
                <a:gd name="T0" fmla="*/ 24 w 104"/>
                <a:gd name="T1" fmla="*/ 302 h 302"/>
                <a:gd name="T2" fmla="*/ 104 w 104"/>
                <a:gd name="T3" fmla="*/ 6 h 302"/>
                <a:gd name="T4" fmla="*/ 96 w 104"/>
                <a:gd name="T5" fmla="*/ 0 h 302"/>
                <a:gd name="T6" fmla="*/ 0 w 104"/>
                <a:gd name="T7" fmla="*/ 296 h 302"/>
                <a:gd name="T8" fmla="*/ 24 w 104"/>
                <a:gd name="T9" fmla="*/ 302 h 302"/>
              </a:gdLst>
              <a:ahLst/>
              <a:cxnLst>
                <a:cxn ang="0">
                  <a:pos x="T0" y="T1"/>
                </a:cxn>
                <a:cxn ang="0">
                  <a:pos x="T2" y="T3"/>
                </a:cxn>
                <a:cxn ang="0">
                  <a:pos x="T4" y="T5"/>
                </a:cxn>
                <a:cxn ang="0">
                  <a:pos x="T6" y="T7"/>
                </a:cxn>
                <a:cxn ang="0">
                  <a:pos x="T8" y="T9"/>
                </a:cxn>
              </a:cxnLst>
              <a:rect l="0" t="0" r="r" b="b"/>
              <a:pathLst>
                <a:path w="104" h="302">
                  <a:moveTo>
                    <a:pt x="24" y="302"/>
                  </a:moveTo>
                  <a:lnTo>
                    <a:pt x="104" y="6"/>
                  </a:lnTo>
                  <a:lnTo>
                    <a:pt x="96" y="0"/>
                  </a:lnTo>
                  <a:lnTo>
                    <a:pt x="0" y="296"/>
                  </a:lnTo>
                  <a:lnTo>
                    <a:pt x="24" y="30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118">
              <a:extLst>
                <a:ext uri="{FF2B5EF4-FFF2-40B4-BE49-F238E27FC236}">
                  <a16:creationId xmlns:a16="http://schemas.microsoft.com/office/drawing/2014/main" id="{9E442CAA-AE17-4894-9D78-7D9BF7D35D75}"/>
                </a:ext>
              </a:extLst>
            </p:cNvPr>
            <p:cNvSpPr>
              <a:spLocks noChangeArrowheads="1"/>
            </p:cNvSpPr>
            <p:nvPr/>
          </p:nvSpPr>
          <p:spPr bwMode="auto">
            <a:xfrm>
              <a:off x="2365233" y="4647183"/>
              <a:ext cx="84149" cy="83664"/>
            </a:xfrm>
            <a:prstGeom prst="ellipse">
              <a:avLst/>
            </a:pr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19">
              <a:extLst>
                <a:ext uri="{FF2B5EF4-FFF2-40B4-BE49-F238E27FC236}">
                  <a16:creationId xmlns:a16="http://schemas.microsoft.com/office/drawing/2014/main" id="{C540DF2E-4A49-4B56-8919-B634BE1AA3ED}"/>
                </a:ext>
              </a:extLst>
            </p:cNvPr>
            <p:cNvSpPr>
              <a:spLocks/>
            </p:cNvSpPr>
            <p:nvPr/>
          </p:nvSpPr>
          <p:spPr bwMode="auto">
            <a:xfrm>
              <a:off x="1087069" y="3767583"/>
              <a:ext cx="227431" cy="963262"/>
            </a:xfrm>
            <a:custGeom>
              <a:avLst/>
              <a:gdLst>
                <a:gd name="T0" fmla="*/ 0 w 46"/>
                <a:gd name="T1" fmla="*/ 173 h 197"/>
                <a:gd name="T2" fmla="*/ 23 w 46"/>
                <a:gd name="T3" fmla="*/ 197 h 197"/>
                <a:gd name="T4" fmla="*/ 46 w 46"/>
                <a:gd name="T5" fmla="*/ 173 h 197"/>
                <a:gd name="T6" fmla="*/ 46 w 46"/>
                <a:gd name="T7" fmla="*/ 24 h 197"/>
                <a:gd name="T8" fmla="*/ 23 w 46"/>
                <a:gd name="T9" fmla="*/ 0 h 197"/>
                <a:gd name="T10" fmla="*/ 0 w 46"/>
                <a:gd name="T11" fmla="*/ 24 h 197"/>
                <a:gd name="T12" fmla="*/ 0 w 46"/>
                <a:gd name="T13" fmla="*/ 173 h 197"/>
              </a:gdLst>
              <a:ahLst/>
              <a:cxnLst>
                <a:cxn ang="0">
                  <a:pos x="T0" y="T1"/>
                </a:cxn>
                <a:cxn ang="0">
                  <a:pos x="T2" y="T3"/>
                </a:cxn>
                <a:cxn ang="0">
                  <a:pos x="T4" y="T5"/>
                </a:cxn>
                <a:cxn ang="0">
                  <a:pos x="T6" y="T7"/>
                </a:cxn>
                <a:cxn ang="0">
                  <a:pos x="T8" y="T9"/>
                </a:cxn>
                <a:cxn ang="0">
                  <a:pos x="T10" y="T11"/>
                </a:cxn>
                <a:cxn ang="0">
                  <a:pos x="T12" y="T13"/>
                </a:cxn>
              </a:cxnLst>
              <a:rect l="0" t="0" r="r" b="b"/>
              <a:pathLst>
                <a:path w="46" h="197">
                  <a:moveTo>
                    <a:pt x="0" y="173"/>
                  </a:moveTo>
                  <a:cubicBezTo>
                    <a:pt x="0" y="187"/>
                    <a:pt x="10" y="197"/>
                    <a:pt x="23" y="197"/>
                  </a:cubicBezTo>
                  <a:cubicBezTo>
                    <a:pt x="36" y="197"/>
                    <a:pt x="46" y="187"/>
                    <a:pt x="46" y="173"/>
                  </a:cubicBezTo>
                  <a:cubicBezTo>
                    <a:pt x="46" y="24"/>
                    <a:pt x="46" y="24"/>
                    <a:pt x="46" y="24"/>
                  </a:cubicBezTo>
                  <a:cubicBezTo>
                    <a:pt x="46" y="11"/>
                    <a:pt x="36" y="0"/>
                    <a:pt x="23" y="0"/>
                  </a:cubicBezTo>
                  <a:cubicBezTo>
                    <a:pt x="10" y="0"/>
                    <a:pt x="0" y="11"/>
                    <a:pt x="0" y="24"/>
                  </a:cubicBezTo>
                  <a:lnTo>
                    <a:pt x="0" y="17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20">
              <a:extLst>
                <a:ext uri="{FF2B5EF4-FFF2-40B4-BE49-F238E27FC236}">
                  <a16:creationId xmlns:a16="http://schemas.microsoft.com/office/drawing/2014/main" id="{F177CA2F-FE43-4ECD-AB20-12F20B74ED99}"/>
                </a:ext>
              </a:extLst>
            </p:cNvPr>
            <p:cNvSpPr>
              <a:spLocks/>
            </p:cNvSpPr>
            <p:nvPr/>
          </p:nvSpPr>
          <p:spPr bwMode="auto">
            <a:xfrm>
              <a:off x="1087069" y="4491160"/>
              <a:ext cx="884708" cy="239685"/>
            </a:xfrm>
            <a:custGeom>
              <a:avLst/>
              <a:gdLst>
                <a:gd name="T0" fmla="*/ 23 w 180"/>
                <a:gd name="T1" fmla="*/ 0 h 49"/>
                <a:gd name="T2" fmla="*/ 0 w 180"/>
                <a:gd name="T3" fmla="*/ 25 h 49"/>
                <a:gd name="T4" fmla="*/ 23 w 180"/>
                <a:gd name="T5" fmla="*/ 49 h 49"/>
                <a:gd name="T6" fmla="*/ 156 w 180"/>
                <a:gd name="T7" fmla="*/ 49 h 49"/>
                <a:gd name="T8" fmla="*/ 180 w 180"/>
                <a:gd name="T9" fmla="*/ 25 h 49"/>
                <a:gd name="T10" fmla="*/ 156 w 180"/>
                <a:gd name="T11" fmla="*/ 0 h 49"/>
                <a:gd name="T12" fmla="*/ 23 w 18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80" h="49">
                  <a:moveTo>
                    <a:pt x="23" y="0"/>
                  </a:moveTo>
                  <a:cubicBezTo>
                    <a:pt x="10" y="0"/>
                    <a:pt x="0" y="12"/>
                    <a:pt x="0" y="25"/>
                  </a:cubicBezTo>
                  <a:cubicBezTo>
                    <a:pt x="0" y="39"/>
                    <a:pt x="10" y="49"/>
                    <a:pt x="23" y="49"/>
                  </a:cubicBezTo>
                  <a:cubicBezTo>
                    <a:pt x="156" y="49"/>
                    <a:pt x="156" y="49"/>
                    <a:pt x="156" y="49"/>
                  </a:cubicBezTo>
                  <a:cubicBezTo>
                    <a:pt x="170" y="49"/>
                    <a:pt x="180" y="39"/>
                    <a:pt x="180" y="25"/>
                  </a:cubicBezTo>
                  <a:cubicBezTo>
                    <a:pt x="180" y="12"/>
                    <a:pt x="170" y="0"/>
                    <a:pt x="156" y="0"/>
                  </a:cubicBezTo>
                  <a:lnTo>
                    <a:pt x="2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21">
              <a:extLst>
                <a:ext uri="{FF2B5EF4-FFF2-40B4-BE49-F238E27FC236}">
                  <a16:creationId xmlns:a16="http://schemas.microsoft.com/office/drawing/2014/main" id="{081D2AAB-884D-40F4-A966-CB42E6A037D5}"/>
                </a:ext>
              </a:extLst>
            </p:cNvPr>
            <p:cNvSpPr>
              <a:spLocks/>
            </p:cNvSpPr>
            <p:nvPr/>
          </p:nvSpPr>
          <p:spPr bwMode="auto">
            <a:xfrm>
              <a:off x="1619258" y="4491160"/>
              <a:ext cx="466233" cy="239685"/>
            </a:xfrm>
            <a:custGeom>
              <a:avLst/>
              <a:gdLst>
                <a:gd name="T0" fmla="*/ 0 w 95"/>
                <a:gd name="T1" fmla="*/ 49 h 49"/>
                <a:gd name="T2" fmla="*/ 95 w 95"/>
                <a:gd name="T3" fmla="*/ 49 h 49"/>
                <a:gd name="T4" fmla="*/ 48 w 95"/>
                <a:gd name="T5" fmla="*/ 0 h 49"/>
                <a:gd name="T6" fmla="*/ 0 w 95"/>
                <a:gd name="T7" fmla="*/ 49 h 49"/>
              </a:gdLst>
              <a:ahLst/>
              <a:cxnLst>
                <a:cxn ang="0">
                  <a:pos x="T0" y="T1"/>
                </a:cxn>
                <a:cxn ang="0">
                  <a:pos x="T2" y="T3"/>
                </a:cxn>
                <a:cxn ang="0">
                  <a:pos x="T4" y="T5"/>
                </a:cxn>
                <a:cxn ang="0">
                  <a:pos x="T6" y="T7"/>
                </a:cxn>
              </a:cxnLst>
              <a:rect l="0" t="0" r="r" b="b"/>
              <a:pathLst>
                <a:path w="95" h="49">
                  <a:moveTo>
                    <a:pt x="0" y="49"/>
                  </a:moveTo>
                  <a:cubicBezTo>
                    <a:pt x="95" y="49"/>
                    <a:pt x="95" y="49"/>
                    <a:pt x="95" y="49"/>
                  </a:cubicBezTo>
                  <a:cubicBezTo>
                    <a:pt x="95" y="22"/>
                    <a:pt x="74" y="0"/>
                    <a:pt x="48" y="0"/>
                  </a:cubicBezTo>
                  <a:cubicBezTo>
                    <a:pt x="22" y="0"/>
                    <a:pt x="0" y="22"/>
                    <a:pt x="0" y="4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122">
              <a:extLst>
                <a:ext uri="{FF2B5EF4-FFF2-40B4-BE49-F238E27FC236}">
                  <a16:creationId xmlns:a16="http://schemas.microsoft.com/office/drawing/2014/main" id="{2CD1F543-ECF4-4157-88D8-78CA724900B4}"/>
                </a:ext>
              </a:extLst>
            </p:cNvPr>
            <p:cNvSpPr>
              <a:spLocks noChangeArrowheads="1"/>
            </p:cNvSpPr>
            <p:nvPr/>
          </p:nvSpPr>
          <p:spPr bwMode="auto">
            <a:xfrm>
              <a:off x="1619258" y="4491160"/>
              <a:ext cx="111442" cy="239685"/>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123">
              <a:extLst>
                <a:ext uri="{FF2B5EF4-FFF2-40B4-BE49-F238E27FC236}">
                  <a16:creationId xmlns:a16="http://schemas.microsoft.com/office/drawing/2014/main" id="{359D6603-BB61-48CA-A7E5-B68E5DA6195A}"/>
                </a:ext>
              </a:extLst>
            </p:cNvPr>
            <p:cNvSpPr>
              <a:spLocks noChangeArrowheads="1"/>
            </p:cNvSpPr>
            <p:nvPr/>
          </p:nvSpPr>
          <p:spPr bwMode="auto">
            <a:xfrm>
              <a:off x="1027938" y="3767582"/>
              <a:ext cx="295661" cy="44545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124">
              <a:extLst>
                <a:ext uri="{FF2B5EF4-FFF2-40B4-BE49-F238E27FC236}">
                  <a16:creationId xmlns:a16="http://schemas.microsoft.com/office/drawing/2014/main" id="{4A2DD3F1-D5BA-4EBF-8454-21F01A869C9E}"/>
                </a:ext>
              </a:extLst>
            </p:cNvPr>
            <p:cNvSpPr>
              <a:spLocks noChangeArrowheads="1"/>
            </p:cNvSpPr>
            <p:nvPr/>
          </p:nvSpPr>
          <p:spPr bwMode="auto">
            <a:xfrm>
              <a:off x="1594241" y="3107317"/>
              <a:ext cx="54584" cy="74620"/>
            </a:xfrm>
            <a:prstGeom prst="ellipse">
              <a:avLst/>
            </a:pr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30">
              <a:extLst>
                <a:ext uri="{FF2B5EF4-FFF2-40B4-BE49-F238E27FC236}">
                  <a16:creationId xmlns:a16="http://schemas.microsoft.com/office/drawing/2014/main" id="{F113BADD-4248-479F-9494-C650E21AB42E}"/>
                </a:ext>
              </a:extLst>
            </p:cNvPr>
            <p:cNvSpPr>
              <a:spLocks noEditPoints="1"/>
            </p:cNvSpPr>
            <p:nvPr/>
          </p:nvSpPr>
          <p:spPr bwMode="auto">
            <a:xfrm>
              <a:off x="993822" y="1562932"/>
              <a:ext cx="161477" cy="162806"/>
            </a:xfrm>
            <a:custGeom>
              <a:avLst/>
              <a:gdLst>
                <a:gd name="T0" fmla="*/ 31 w 33"/>
                <a:gd name="T1" fmla="*/ 31 h 33"/>
                <a:gd name="T2" fmla="*/ 28 w 33"/>
                <a:gd name="T3" fmla="*/ 33 h 33"/>
                <a:gd name="T4" fmla="*/ 25 w 33"/>
                <a:gd name="T5" fmla="*/ 32 h 33"/>
                <a:gd name="T6" fmla="*/ 23 w 33"/>
                <a:gd name="T7" fmla="*/ 28 h 33"/>
                <a:gd name="T8" fmla="*/ 25 w 33"/>
                <a:gd name="T9" fmla="*/ 25 h 33"/>
                <a:gd name="T10" fmla="*/ 28 w 33"/>
                <a:gd name="T11" fmla="*/ 23 h 33"/>
                <a:gd name="T12" fmla="*/ 32 w 33"/>
                <a:gd name="T13" fmla="*/ 25 h 33"/>
                <a:gd name="T14" fmla="*/ 33 w 33"/>
                <a:gd name="T15" fmla="*/ 28 h 33"/>
                <a:gd name="T16" fmla="*/ 31 w 33"/>
                <a:gd name="T17" fmla="*/ 31 h 33"/>
                <a:gd name="T18" fmla="*/ 7 w 33"/>
                <a:gd name="T19" fmla="*/ 0 h 33"/>
                <a:gd name="T20" fmla="*/ 25 w 33"/>
                <a:gd name="T21" fmla="*/ 20 h 33"/>
                <a:gd name="T22" fmla="*/ 20 w 33"/>
                <a:gd name="T23" fmla="*/ 25 h 33"/>
                <a:gd name="T24" fmla="*/ 0 w 33"/>
                <a:gd name="T25" fmla="*/ 6 h 33"/>
                <a:gd name="T26" fmla="*/ 7 w 3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31" y="31"/>
                  </a:moveTo>
                  <a:cubicBezTo>
                    <a:pt x="30" y="32"/>
                    <a:pt x="29" y="33"/>
                    <a:pt x="28" y="33"/>
                  </a:cubicBezTo>
                  <a:cubicBezTo>
                    <a:pt x="27" y="33"/>
                    <a:pt x="25" y="33"/>
                    <a:pt x="25" y="32"/>
                  </a:cubicBezTo>
                  <a:cubicBezTo>
                    <a:pt x="24" y="31"/>
                    <a:pt x="23" y="30"/>
                    <a:pt x="23" y="28"/>
                  </a:cubicBezTo>
                  <a:cubicBezTo>
                    <a:pt x="23" y="27"/>
                    <a:pt x="24" y="26"/>
                    <a:pt x="25" y="25"/>
                  </a:cubicBezTo>
                  <a:cubicBezTo>
                    <a:pt x="26" y="24"/>
                    <a:pt x="27" y="24"/>
                    <a:pt x="28" y="23"/>
                  </a:cubicBezTo>
                  <a:cubicBezTo>
                    <a:pt x="30" y="23"/>
                    <a:pt x="31" y="24"/>
                    <a:pt x="32" y="25"/>
                  </a:cubicBezTo>
                  <a:cubicBezTo>
                    <a:pt x="33" y="26"/>
                    <a:pt x="33" y="27"/>
                    <a:pt x="33" y="28"/>
                  </a:cubicBezTo>
                  <a:cubicBezTo>
                    <a:pt x="33" y="29"/>
                    <a:pt x="32" y="30"/>
                    <a:pt x="31" y="31"/>
                  </a:cubicBezTo>
                  <a:close/>
                  <a:moveTo>
                    <a:pt x="7" y="0"/>
                  </a:moveTo>
                  <a:cubicBezTo>
                    <a:pt x="25" y="20"/>
                    <a:pt x="25" y="20"/>
                    <a:pt x="25" y="20"/>
                  </a:cubicBezTo>
                  <a:cubicBezTo>
                    <a:pt x="20" y="25"/>
                    <a:pt x="20" y="25"/>
                    <a:pt x="20" y="25"/>
                  </a:cubicBezTo>
                  <a:cubicBezTo>
                    <a:pt x="0" y="6"/>
                    <a:pt x="0" y="6"/>
                    <a:pt x="0" y="6"/>
                  </a:cubicBezTo>
                  <a:lnTo>
                    <a:pt x="7"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131">
              <a:extLst>
                <a:ext uri="{FF2B5EF4-FFF2-40B4-BE49-F238E27FC236}">
                  <a16:creationId xmlns:a16="http://schemas.microsoft.com/office/drawing/2014/main" id="{C3AB3519-1B8E-4FCE-958F-18CDAEF2388F}"/>
                </a:ext>
              </a:extLst>
            </p:cNvPr>
            <p:cNvSpPr>
              <a:spLocks noEditPoints="1"/>
            </p:cNvSpPr>
            <p:nvPr/>
          </p:nvSpPr>
          <p:spPr bwMode="auto">
            <a:xfrm>
              <a:off x="1848964" y="2189278"/>
              <a:ext cx="172848" cy="146976"/>
            </a:xfrm>
            <a:custGeom>
              <a:avLst/>
              <a:gdLst>
                <a:gd name="T0" fmla="*/ 1 w 35"/>
                <a:gd name="T1" fmla="*/ 28 h 30"/>
                <a:gd name="T2" fmla="*/ 0 w 35"/>
                <a:gd name="T3" fmla="*/ 24 h 30"/>
                <a:gd name="T4" fmla="*/ 2 w 35"/>
                <a:gd name="T5" fmla="*/ 21 h 30"/>
                <a:gd name="T6" fmla="*/ 5 w 35"/>
                <a:gd name="T7" fmla="*/ 20 h 30"/>
                <a:gd name="T8" fmla="*/ 9 w 35"/>
                <a:gd name="T9" fmla="*/ 22 h 30"/>
                <a:gd name="T10" fmla="*/ 10 w 35"/>
                <a:gd name="T11" fmla="*/ 26 h 30"/>
                <a:gd name="T12" fmla="*/ 8 w 35"/>
                <a:gd name="T13" fmla="*/ 29 h 30"/>
                <a:gd name="T14" fmla="*/ 5 w 35"/>
                <a:gd name="T15" fmla="*/ 30 h 30"/>
                <a:gd name="T16" fmla="*/ 1 w 35"/>
                <a:gd name="T17" fmla="*/ 28 h 30"/>
                <a:gd name="T18" fmla="*/ 35 w 35"/>
                <a:gd name="T19" fmla="*/ 7 h 30"/>
                <a:gd name="T20" fmla="*/ 14 w 35"/>
                <a:gd name="T21" fmla="*/ 23 h 30"/>
                <a:gd name="T22" fmla="*/ 9 w 35"/>
                <a:gd name="T23" fmla="*/ 17 h 30"/>
                <a:gd name="T24" fmla="*/ 30 w 35"/>
                <a:gd name="T25" fmla="*/ 0 h 30"/>
                <a:gd name="T26" fmla="*/ 35 w 35"/>
                <a:gd name="T2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0">
                  <a:moveTo>
                    <a:pt x="1" y="28"/>
                  </a:moveTo>
                  <a:cubicBezTo>
                    <a:pt x="1" y="27"/>
                    <a:pt x="0" y="26"/>
                    <a:pt x="0" y="24"/>
                  </a:cubicBezTo>
                  <a:cubicBezTo>
                    <a:pt x="0" y="23"/>
                    <a:pt x="1" y="22"/>
                    <a:pt x="2" y="21"/>
                  </a:cubicBezTo>
                  <a:cubicBezTo>
                    <a:pt x="3" y="20"/>
                    <a:pt x="4" y="20"/>
                    <a:pt x="5" y="20"/>
                  </a:cubicBezTo>
                  <a:cubicBezTo>
                    <a:pt x="7" y="21"/>
                    <a:pt x="8" y="21"/>
                    <a:pt x="9" y="22"/>
                  </a:cubicBezTo>
                  <a:cubicBezTo>
                    <a:pt x="9" y="24"/>
                    <a:pt x="10" y="25"/>
                    <a:pt x="10" y="26"/>
                  </a:cubicBezTo>
                  <a:cubicBezTo>
                    <a:pt x="10" y="27"/>
                    <a:pt x="9" y="28"/>
                    <a:pt x="8" y="29"/>
                  </a:cubicBezTo>
                  <a:cubicBezTo>
                    <a:pt x="7" y="30"/>
                    <a:pt x="6" y="30"/>
                    <a:pt x="5" y="30"/>
                  </a:cubicBezTo>
                  <a:cubicBezTo>
                    <a:pt x="3" y="30"/>
                    <a:pt x="2" y="29"/>
                    <a:pt x="1" y="28"/>
                  </a:cubicBezTo>
                  <a:close/>
                  <a:moveTo>
                    <a:pt x="35" y="7"/>
                  </a:moveTo>
                  <a:cubicBezTo>
                    <a:pt x="14" y="23"/>
                    <a:pt x="14" y="23"/>
                    <a:pt x="14" y="23"/>
                  </a:cubicBezTo>
                  <a:cubicBezTo>
                    <a:pt x="9" y="17"/>
                    <a:pt x="9" y="17"/>
                    <a:pt x="9" y="17"/>
                  </a:cubicBezTo>
                  <a:cubicBezTo>
                    <a:pt x="30" y="0"/>
                    <a:pt x="30" y="0"/>
                    <a:pt x="30" y="0"/>
                  </a:cubicBezTo>
                  <a:lnTo>
                    <a:pt x="35" y="7"/>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32">
              <a:extLst>
                <a:ext uri="{FF2B5EF4-FFF2-40B4-BE49-F238E27FC236}">
                  <a16:creationId xmlns:a16="http://schemas.microsoft.com/office/drawing/2014/main" id="{CB6099ED-E2E6-4AA1-B30E-39410A6D9DF2}"/>
                </a:ext>
              </a:extLst>
            </p:cNvPr>
            <p:cNvSpPr>
              <a:spLocks noEditPoints="1"/>
            </p:cNvSpPr>
            <p:nvPr/>
          </p:nvSpPr>
          <p:spPr bwMode="auto">
            <a:xfrm>
              <a:off x="748196" y="2295553"/>
              <a:ext cx="191043" cy="104014"/>
            </a:xfrm>
            <a:custGeom>
              <a:avLst/>
              <a:gdLst>
                <a:gd name="T0" fmla="*/ 39 w 39"/>
                <a:gd name="T1" fmla="*/ 17 h 21"/>
                <a:gd name="T2" fmla="*/ 36 w 39"/>
                <a:gd name="T3" fmla="*/ 20 h 21"/>
                <a:gd name="T4" fmla="*/ 33 w 39"/>
                <a:gd name="T5" fmla="*/ 20 h 21"/>
                <a:gd name="T6" fmla="*/ 30 w 39"/>
                <a:gd name="T7" fmla="*/ 18 h 21"/>
                <a:gd name="T8" fmla="*/ 30 w 39"/>
                <a:gd name="T9" fmla="*/ 14 h 21"/>
                <a:gd name="T10" fmla="*/ 33 w 39"/>
                <a:gd name="T11" fmla="*/ 11 h 21"/>
                <a:gd name="T12" fmla="*/ 36 w 39"/>
                <a:gd name="T13" fmla="*/ 11 h 21"/>
                <a:gd name="T14" fmla="*/ 39 w 39"/>
                <a:gd name="T15" fmla="*/ 13 h 21"/>
                <a:gd name="T16" fmla="*/ 39 w 39"/>
                <a:gd name="T17" fmla="*/ 17 h 21"/>
                <a:gd name="T18" fmla="*/ 3 w 39"/>
                <a:gd name="T19" fmla="*/ 0 h 21"/>
                <a:gd name="T20" fmla="*/ 28 w 39"/>
                <a:gd name="T21" fmla="*/ 10 h 21"/>
                <a:gd name="T22" fmla="*/ 26 w 39"/>
                <a:gd name="T23" fmla="*/ 16 h 21"/>
                <a:gd name="T24" fmla="*/ 0 w 39"/>
                <a:gd name="T25" fmla="*/ 8 h 21"/>
                <a:gd name="T26" fmla="*/ 3 w 39"/>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1">
                  <a:moveTo>
                    <a:pt x="39" y="17"/>
                  </a:moveTo>
                  <a:cubicBezTo>
                    <a:pt x="38" y="18"/>
                    <a:pt x="38" y="19"/>
                    <a:pt x="36" y="20"/>
                  </a:cubicBezTo>
                  <a:cubicBezTo>
                    <a:pt x="35" y="20"/>
                    <a:pt x="34" y="21"/>
                    <a:pt x="33" y="20"/>
                  </a:cubicBezTo>
                  <a:cubicBezTo>
                    <a:pt x="32" y="20"/>
                    <a:pt x="31" y="19"/>
                    <a:pt x="30" y="18"/>
                  </a:cubicBezTo>
                  <a:cubicBezTo>
                    <a:pt x="30" y="17"/>
                    <a:pt x="30" y="15"/>
                    <a:pt x="30" y="14"/>
                  </a:cubicBezTo>
                  <a:cubicBezTo>
                    <a:pt x="31" y="13"/>
                    <a:pt x="32" y="12"/>
                    <a:pt x="33" y="11"/>
                  </a:cubicBezTo>
                  <a:cubicBezTo>
                    <a:pt x="34" y="10"/>
                    <a:pt x="35" y="10"/>
                    <a:pt x="36" y="11"/>
                  </a:cubicBezTo>
                  <a:cubicBezTo>
                    <a:pt x="37" y="11"/>
                    <a:pt x="38" y="12"/>
                    <a:pt x="39" y="13"/>
                  </a:cubicBezTo>
                  <a:cubicBezTo>
                    <a:pt x="39" y="14"/>
                    <a:pt x="39" y="15"/>
                    <a:pt x="39" y="17"/>
                  </a:cubicBezTo>
                  <a:close/>
                  <a:moveTo>
                    <a:pt x="3" y="0"/>
                  </a:moveTo>
                  <a:cubicBezTo>
                    <a:pt x="28" y="10"/>
                    <a:pt x="28" y="10"/>
                    <a:pt x="28" y="10"/>
                  </a:cubicBezTo>
                  <a:cubicBezTo>
                    <a:pt x="26" y="16"/>
                    <a:pt x="26" y="16"/>
                    <a:pt x="26" y="16"/>
                  </a:cubicBezTo>
                  <a:cubicBezTo>
                    <a:pt x="0" y="8"/>
                    <a:pt x="0" y="8"/>
                    <a:pt x="0" y="8"/>
                  </a:cubicBezTo>
                  <a:lnTo>
                    <a:pt x="3"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133">
              <a:extLst>
                <a:ext uri="{FF2B5EF4-FFF2-40B4-BE49-F238E27FC236}">
                  <a16:creationId xmlns:a16="http://schemas.microsoft.com/office/drawing/2014/main" id="{5C502922-5800-4ABC-88E8-D0D17141ED0D}"/>
                </a:ext>
              </a:extLst>
            </p:cNvPr>
            <p:cNvSpPr>
              <a:spLocks/>
            </p:cNvSpPr>
            <p:nvPr/>
          </p:nvSpPr>
          <p:spPr bwMode="auto">
            <a:xfrm>
              <a:off x="211458" y="2453835"/>
              <a:ext cx="757346" cy="287169"/>
            </a:xfrm>
            <a:custGeom>
              <a:avLst/>
              <a:gdLst>
                <a:gd name="T0" fmla="*/ 154 w 154"/>
                <a:gd name="T1" fmla="*/ 6 h 59"/>
                <a:gd name="T2" fmla="*/ 73 w 154"/>
                <a:gd name="T3" fmla="*/ 0 h 59"/>
                <a:gd name="T4" fmla="*/ 24 w 154"/>
                <a:gd name="T5" fmla="*/ 5 h 59"/>
                <a:gd name="T6" fmla="*/ 7 w 154"/>
                <a:gd name="T7" fmla="*/ 13 h 59"/>
                <a:gd name="T8" fmla="*/ 0 w 154"/>
                <a:gd name="T9" fmla="*/ 27 h 59"/>
                <a:gd name="T10" fmla="*/ 5 w 154"/>
                <a:gd name="T11" fmla="*/ 41 h 59"/>
                <a:gd name="T12" fmla="*/ 19 w 154"/>
                <a:gd name="T13" fmla="*/ 59 h 59"/>
                <a:gd name="T14" fmla="*/ 22 w 154"/>
                <a:gd name="T15" fmla="*/ 56 h 59"/>
                <a:gd name="T16" fmla="*/ 9 w 154"/>
                <a:gd name="T17" fmla="*/ 39 h 59"/>
                <a:gd name="T18" fmla="*/ 4 w 154"/>
                <a:gd name="T19" fmla="*/ 27 h 59"/>
                <a:gd name="T20" fmla="*/ 10 w 154"/>
                <a:gd name="T21" fmla="*/ 16 h 59"/>
                <a:gd name="T22" fmla="*/ 35 w 154"/>
                <a:gd name="T23" fmla="*/ 6 h 59"/>
                <a:gd name="T24" fmla="*/ 73 w 154"/>
                <a:gd name="T25" fmla="*/ 4 h 59"/>
                <a:gd name="T26" fmla="*/ 128 w 154"/>
                <a:gd name="T27" fmla="*/ 7 h 59"/>
                <a:gd name="T28" fmla="*/ 146 w 154"/>
                <a:gd name="T29" fmla="*/ 9 h 59"/>
                <a:gd name="T30" fmla="*/ 153 w 154"/>
                <a:gd name="T31" fmla="*/ 10 h 59"/>
                <a:gd name="T32" fmla="*/ 154 w 154"/>
                <a:gd name="T3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59">
                  <a:moveTo>
                    <a:pt x="154" y="6"/>
                  </a:moveTo>
                  <a:cubicBezTo>
                    <a:pt x="154" y="6"/>
                    <a:pt x="113" y="0"/>
                    <a:pt x="73" y="0"/>
                  </a:cubicBezTo>
                  <a:cubicBezTo>
                    <a:pt x="55" y="0"/>
                    <a:pt x="37" y="1"/>
                    <a:pt x="24" y="5"/>
                  </a:cubicBezTo>
                  <a:cubicBezTo>
                    <a:pt x="17" y="7"/>
                    <a:pt x="11" y="9"/>
                    <a:pt x="7" y="13"/>
                  </a:cubicBezTo>
                  <a:cubicBezTo>
                    <a:pt x="3" y="16"/>
                    <a:pt x="0" y="21"/>
                    <a:pt x="0" y="27"/>
                  </a:cubicBezTo>
                  <a:cubicBezTo>
                    <a:pt x="0" y="31"/>
                    <a:pt x="2" y="36"/>
                    <a:pt x="5" y="41"/>
                  </a:cubicBezTo>
                  <a:cubicBezTo>
                    <a:pt x="8" y="47"/>
                    <a:pt x="13" y="52"/>
                    <a:pt x="19" y="59"/>
                  </a:cubicBezTo>
                  <a:cubicBezTo>
                    <a:pt x="22" y="56"/>
                    <a:pt x="22" y="56"/>
                    <a:pt x="22" y="56"/>
                  </a:cubicBezTo>
                  <a:cubicBezTo>
                    <a:pt x="16" y="50"/>
                    <a:pt x="11" y="44"/>
                    <a:pt x="9" y="39"/>
                  </a:cubicBezTo>
                  <a:cubicBezTo>
                    <a:pt x="6" y="34"/>
                    <a:pt x="4" y="30"/>
                    <a:pt x="4" y="27"/>
                  </a:cubicBezTo>
                  <a:cubicBezTo>
                    <a:pt x="5" y="22"/>
                    <a:pt x="6" y="19"/>
                    <a:pt x="10" y="16"/>
                  </a:cubicBezTo>
                  <a:cubicBezTo>
                    <a:pt x="15" y="11"/>
                    <a:pt x="24" y="8"/>
                    <a:pt x="35" y="6"/>
                  </a:cubicBezTo>
                  <a:cubicBezTo>
                    <a:pt x="47" y="4"/>
                    <a:pt x="60" y="4"/>
                    <a:pt x="73" y="4"/>
                  </a:cubicBezTo>
                  <a:cubicBezTo>
                    <a:pt x="93" y="4"/>
                    <a:pt x="113" y="5"/>
                    <a:pt x="128" y="7"/>
                  </a:cubicBezTo>
                  <a:cubicBezTo>
                    <a:pt x="136" y="7"/>
                    <a:pt x="142" y="8"/>
                    <a:pt x="146" y="9"/>
                  </a:cubicBezTo>
                  <a:cubicBezTo>
                    <a:pt x="151" y="9"/>
                    <a:pt x="153" y="10"/>
                    <a:pt x="153" y="10"/>
                  </a:cubicBezTo>
                  <a:lnTo>
                    <a:pt x="154" y="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34">
              <a:extLst>
                <a:ext uri="{FF2B5EF4-FFF2-40B4-BE49-F238E27FC236}">
                  <a16:creationId xmlns:a16="http://schemas.microsoft.com/office/drawing/2014/main" id="{9A8F95E0-EDAD-46E1-A75E-8A0B59F1F72D}"/>
                </a:ext>
              </a:extLst>
            </p:cNvPr>
            <p:cNvSpPr>
              <a:spLocks/>
            </p:cNvSpPr>
            <p:nvPr/>
          </p:nvSpPr>
          <p:spPr bwMode="auto">
            <a:xfrm>
              <a:off x="220556" y="2071698"/>
              <a:ext cx="905178" cy="307520"/>
            </a:xfrm>
            <a:custGeom>
              <a:avLst/>
              <a:gdLst>
                <a:gd name="T0" fmla="*/ 184 w 184"/>
                <a:gd name="T1" fmla="*/ 61 h 63"/>
                <a:gd name="T2" fmla="*/ 164 w 184"/>
                <a:gd name="T3" fmla="*/ 30 h 63"/>
                <a:gd name="T4" fmla="*/ 82 w 184"/>
                <a:gd name="T5" fmla="*/ 0 h 63"/>
                <a:gd name="T6" fmla="*/ 0 w 184"/>
                <a:gd name="T7" fmla="*/ 16 h 63"/>
                <a:gd name="T8" fmla="*/ 1 w 184"/>
                <a:gd name="T9" fmla="*/ 19 h 63"/>
                <a:gd name="T10" fmla="*/ 82 w 184"/>
                <a:gd name="T11" fmla="*/ 4 h 63"/>
                <a:gd name="T12" fmla="*/ 161 w 184"/>
                <a:gd name="T13" fmla="*/ 33 h 63"/>
                <a:gd name="T14" fmla="*/ 176 w 184"/>
                <a:gd name="T15" fmla="*/ 53 h 63"/>
                <a:gd name="T16" fmla="*/ 179 w 184"/>
                <a:gd name="T17" fmla="*/ 60 h 63"/>
                <a:gd name="T18" fmla="*/ 180 w 184"/>
                <a:gd name="T19" fmla="*/ 62 h 63"/>
                <a:gd name="T20" fmla="*/ 180 w 184"/>
                <a:gd name="T21" fmla="*/ 62 h 63"/>
                <a:gd name="T22" fmla="*/ 180 w 184"/>
                <a:gd name="T23" fmla="*/ 63 h 63"/>
                <a:gd name="T24" fmla="*/ 184 w 184"/>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
                  <a:moveTo>
                    <a:pt x="184" y="61"/>
                  </a:moveTo>
                  <a:cubicBezTo>
                    <a:pt x="184" y="61"/>
                    <a:pt x="179" y="46"/>
                    <a:pt x="164" y="30"/>
                  </a:cubicBezTo>
                  <a:cubicBezTo>
                    <a:pt x="149" y="15"/>
                    <a:pt x="123" y="0"/>
                    <a:pt x="82" y="0"/>
                  </a:cubicBezTo>
                  <a:cubicBezTo>
                    <a:pt x="59" y="0"/>
                    <a:pt x="32" y="4"/>
                    <a:pt x="0" y="16"/>
                  </a:cubicBezTo>
                  <a:cubicBezTo>
                    <a:pt x="1" y="19"/>
                    <a:pt x="1" y="19"/>
                    <a:pt x="1" y="19"/>
                  </a:cubicBezTo>
                  <a:cubicBezTo>
                    <a:pt x="33" y="8"/>
                    <a:pt x="60" y="4"/>
                    <a:pt x="82" y="4"/>
                  </a:cubicBezTo>
                  <a:cubicBezTo>
                    <a:pt x="122" y="4"/>
                    <a:pt x="147" y="18"/>
                    <a:pt x="161" y="33"/>
                  </a:cubicBezTo>
                  <a:cubicBezTo>
                    <a:pt x="168" y="41"/>
                    <a:pt x="173" y="48"/>
                    <a:pt x="176" y="53"/>
                  </a:cubicBezTo>
                  <a:cubicBezTo>
                    <a:pt x="178" y="56"/>
                    <a:pt x="179" y="59"/>
                    <a:pt x="179" y="60"/>
                  </a:cubicBezTo>
                  <a:cubicBezTo>
                    <a:pt x="180" y="61"/>
                    <a:pt x="180" y="62"/>
                    <a:pt x="180" y="62"/>
                  </a:cubicBezTo>
                  <a:cubicBezTo>
                    <a:pt x="180" y="62"/>
                    <a:pt x="180" y="62"/>
                    <a:pt x="180" y="62"/>
                  </a:cubicBezTo>
                  <a:cubicBezTo>
                    <a:pt x="180" y="63"/>
                    <a:pt x="180" y="63"/>
                    <a:pt x="180" y="63"/>
                  </a:cubicBezTo>
                  <a:lnTo>
                    <a:pt x="184" y="6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135">
              <a:extLst>
                <a:ext uri="{FF2B5EF4-FFF2-40B4-BE49-F238E27FC236}">
                  <a16:creationId xmlns:a16="http://schemas.microsoft.com/office/drawing/2014/main" id="{11F3025C-3D3C-4753-872A-2269B52EF987}"/>
                </a:ext>
              </a:extLst>
            </p:cNvPr>
            <p:cNvSpPr>
              <a:spLocks/>
            </p:cNvSpPr>
            <p:nvPr/>
          </p:nvSpPr>
          <p:spPr bwMode="auto">
            <a:xfrm>
              <a:off x="545783" y="1626246"/>
              <a:ext cx="777815" cy="605995"/>
            </a:xfrm>
            <a:custGeom>
              <a:avLst/>
              <a:gdLst>
                <a:gd name="T0" fmla="*/ 155 w 158"/>
                <a:gd name="T1" fmla="*/ 124 h 124"/>
                <a:gd name="T2" fmla="*/ 158 w 158"/>
                <a:gd name="T3" fmla="*/ 112 h 124"/>
                <a:gd name="T4" fmla="*/ 141 w 158"/>
                <a:gd name="T5" fmla="*/ 79 h 124"/>
                <a:gd name="T6" fmla="*/ 62 w 158"/>
                <a:gd name="T7" fmla="*/ 41 h 124"/>
                <a:gd name="T8" fmla="*/ 62 w 158"/>
                <a:gd name="T9" fmla="*/ 41 h 124"/>
                <a:gd name="T10" fmla="*/ 12 w 158"/>
                <a:gd name="T11" fmla="*/ 14 h 124"/>
                <a:gd name="T12" fmla="*/ 5 w 158"/>
                <a:gd name="T13" fmla="*/ 4 h 124"/>
                <a:gd name="T14" fmla="*/ 4 w 158"/>
                <a:gd name="T15" fmla="*/ 1 h 124"/>
                <a:gd name="T16" fmla="*/ 4 w 158"/>
                <a:gd name="T17" fmla="*/ 0 h 124"/>
                <a:gd name="T18" fmla="*/ 4 w 158"/>
                <a:gd name="T19" fmla="*/ 0 h 124"/>
                <a:gd name="T20" fmla="*/ 4 w 158"/>
                <a:gd name="T21" fmla="*/ 0 h 124"/>
                <a:gd name="T22" fmla="*/ 0 w 158"/>
                <a:gd name="T23" fmla="*/ 1 h 124"/>
                <a:gd name="T24" fmla="*/ 9 w 158"/>
                <a:gd name="T25" fmla="*/ 17 h 124"/>
                <a:gd name="T26" fmla="*/ 61 w 158"/>
                <a:gd name="T27" fmla="*/ 45 h 124"/>
                <a:gd name="T28" fmla="*/ 61 w 158"/>
                <a:gd name="T29" fmla="*/ 45 h 124"/>
                <a:gd name="T30" fmla="*/ 138 w 158"/>
                <a:gd name="T31" fmla="*/ 82 h 124"/>
                <a:gd name="T32" fmla="*/ 154 w 158"/>
                <a:gd name="T33" fmla="*/ 112 h 124"/>
                <a:gd name="T34" fmla="*/ 153 w 158"/>
                <a:gd name="T35" fmla="*/ 119 h 124"/>
                <a:gd name="T36" fmla="*/ 152 w 158"/>
                <a:gd name="T37" fmla="*/ 121 h 124"/>
                <a:gd name="T38" fmla="*/ 152 w 158"/>
                <a:gd name="T39" fmla="*/ 122 h 124"/>
                <a:gd name="T40" fmla="*/ 152 w 158"/>
                <a:gd name="T41" fmla="*/ 122 h 124"/>
                <a:gd name="T42" fmla="*/ 152 w 158"/>
                <a:gd name="T43" fmla="*/ 122 h 124"/>
                <a:gd name="T44" fmla="*/ 153 w 158"/>
                <a:gd name="T45" fmla="*/ 122 h 124"/>
                <a:gd name="T46" fmla="*/ 152 w 158"/>
                <a:gd name="T47" fmla="*/ 122 h 124"/>
                <a:gd name="T48" fmla="*/ 152 w 158"/>
                <a:gd name="T49" fmla="*/ 122 h 124"/>
                <a:gd name="T50" fmla="*/ 153 w 158"/>
                <a:gd name="T51" fmla="*/ 122 h 124"/>
                <a:gd name="T52" fmla="*/ 152 w 158"/>
                <a:gd name="T53" fmla="*/ 122 h 124"/>
                <a:gd name="T54" fmla="*/ 155 w 158"/>
                <a:gd name="T5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24">
                  <a:moveTo>
                    <a:pt x="155" y="124"/>
                  </a:moveTo>
                  <a:cubicBezTo>
                    <a:pt x="156" y="124"/>
                    <a:pt x="158" y="119"/>
                    <a:pt x="158" y="112"/>
                  </a:cubicBezTo>
                  <a:cubicBezTo>
                    <a:pt x="158" y="103"/>
                    <a:pt x="155" y="92"/>
                    <a:pt x="141" y="79"/>
                  </a:cubicBezTo>
                  <a:cubicBezTo>
                    <a:pt x="127" y="66"/>
                    <a:pt x="103" y="53"/>
                    <a:pt x="62" y="41"/>
                  </a:cubicBezTo>
                  <a:cubicBezTo>
                    <a:pt x="62" y="41"/>
                    <a:pt x="62" y="41"/>
                    <a:pt x="62" y="41"/>
                  </a:cubicBezTo>
                  <a:cubicBezTo>
                    <a:pt x="34" y="32"/>
                    <a:pt x="19" y="22"/>
                    <a:pt x="12" y="14"/>
                  </a:cubicBezTo>
                  <a:cubicBezTo>
                    <a:pt x="8" y="10"/>
                    <a:pt x="6" y="6"/>
                    <a:pt x="5" y="4"/>
                  </a:cubicBezTo>
                  <a:cubicBezTo>
                    <a:pt x="4" y="3"/>
                    <a:pt x="4" y="2"/>
                    <a:pt x="4" y="1"/>
                  </a:cubicBezTo>
                  <a:cubicBezTo>
                    <a:pt x="4" y="0"/>
                    <a:pt x="4" y="0"/>
                    <a:pt x="4" y="0"/>
                  </a:cubicBezTo>
                  <a:cubicBezTo>
                    <a:pt x="4" y="0"/>
                    <a:pt x="4" y="0"/>
                    <a:pt x="4" y="0"/>
                  </a:cubicBezTo>
                  <a:cubicBezTo>
                    <a:pt x="4" y="0"/>
                    <a:pt x="4" y="0"/>
                    <a:pt x="4" y="0"/>
                  </a:cubicBezTo>
                  <a:cubicBezTo>
                    <a:pt x="0" y="1"/>
                    <a:pt x="0" y="1"/>
                    <a:pt x="0" y="1"/>
                  </a:cubicBezTo>
                  <a:cubicBezTo>
                    <a:pt x="0" y="1"/>
                    <a:pt x="1" y="8"/>
                    <a:pt x="9" y="17"/>
                  </a:cubicBezTo>
                  <a:cubicBezTo>
                    <a:pt x="17" y="25"/>
                    <a:pt x="33" y="36"/>
                    <a:pt x="61" y="45"/>
                  </a:cubicBezTo>
                  <a:cubicBezTo>
                    <a:pt x="61" y="45"/>
                    <a:pt x="61" y="45"/>
                    <a:pt x="61" y="45"/>
                  </a:cubicBezTo>
                  <a:cubicBezTo>
                    <a:pt x="102" y="57"/>
                    <a:pt x="125" y="70"/>
                    <a:pt x="138" y="82"/>
                  </a:cubicBezTo>
                  <a:cubicBezTo>
                    <a:pt x="151" y="94"/>
                    <a:pt x="154" y="104"/>
                    <a:pt x="154" y="112"/>
                  </a:cubicBezTo>
                  <a:cubicBezTo>
                    <a:pt x="154" y="115"/>
                    <a:pt x="154" y="117"/>
                    <a:pt x="153" y="119"/>
                  </a:cubicBezTo>
                  <a:cubicBezTo>
                    <a:pt x="153" y="120"/>
                    <a:pt x="153" y="121"/>
                    <a:pt x="152" y="121"/>
                  </a:cubicBezTo>
                  <a:cubicBezTo>
                    <a:pt x="152" y="122"/>
                    <a:pt x="152" y="122"/>
                    <a:pt x="152"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lnTo>
                    <a:pt x="155" y="1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36">
              <a:extLst>
                <a:ext uri="{FF2B5EF4-FFF2-40B4-BE49-F238E27FC236}">
                  <a16:creationId xmlns:a16="http://schemas.microsoft.com/office/drawing/2014/main" id="{ECC0BFFE-4F6D-46B2-9643-8BAC37782073}"/>
                </a:ext>
              </a:extLst>
            </p:cNvPr>
            <p:cNvSpPr>
              <a:spLocks/>
            </p:cNvSpPr>
            <p:nvPr/>
          </p:nvSpPr>
          <p:spPr bwMode="auto">
            <a:xfrm>
              <a:off x="1471429" y="1529018"/>
              <a:ext cx="300210" cy="757495"/>
            </a:xfrm>
            <a:custGeom>
              <a:avLst/>
              <a:gdLst>
                <a:gd name="T0" fmla="*/ 10 w 61"/>
                <a:gd name="T1" fmla="*/ 154 h 155"/>
                <a:gd name="T2" fmla="*/ 9 w 61"/>
                <a:gd name="T3" fmla="*/ 148 h 155"/>
                <a:gd name="T4" fmla="*/ 4 w 61"/>
                <a:gd name="T5" fmla="*/ 81 h 155"/>
                <a:gd name="T6" fmla="*/ 10 w 61"/>
                <a:gd name="T7" fmla="*/ 28 h 155"/>
                <a:gd name="T8" fmla="*/ 19 w 61"/>
                <a:gd name="T9" fmla="*/ 11 h 155"/>
                <a:gd name="T10" fmla="*/ 32 w 61"/>
                <a:gd name="T11" fmla="*/ 4 h 155"/>
                <a:gd name="T12" fmla="*/ 33 w 61"/>
                <a:gd name="T13" fmla="*/ 4 h 155"/>
                <a:gd name="T14" fmla="*/ 33 w 61"/>
                <a:gd name="T15" fmla="*/ 2 h 155"/>
                <a:gd name="T16" fmla="*/ 32 w 61"/>
                <a:gd name="T17" fmla="*/ 4 h 155"/>
                <a:gd name="T18" fmla="*/ 53 w 61"/>
                <a:gd name="T19" fmla="*/ 14 h 155"/>
                <a:gd name="T20" fmla="*/ 57 w 61"/>
                <a:gd name="T21" fmla="*/ 25 h 155"/>
                <a:gd name="T22" fmla="*/ 56 w 61"/>
                <a:gd name="T23" fmla="*/ 30 h 155"/>
                <a:gd name="T24" fmla="*/ 56 w 61"/>
                <a:gd name="T25" fmla="*/ 32 h 155"/>
                <a:gd name="T26" fmla="*/ 56 w 61"/>
                <a:gd name="T27" fmla="*/ 32 h 155"/>
                <a:gd name="T28" fmla="*/ 56 w 61"/>
                <a:gd name="T29" fmla="*/ 32 h 155"/>
                <a:gd name="T30" fmla="*/ 60 w 61"/>
                <a:gd name="T31" fmla="*/ 34 h 155"/>
                <a:gd name="T32" fmla="*/ 61 w 61"/>
                <a:gd name="T33" fmla="*/ 25 h 155"/>
                <a:gd name="T34" fmla="*/ 56 w 61"/>
                <a:gd name="T35" fmla="*/ 11 h 155"/>
                <a:gd name="T36" fmla="*/ 33 w 61"/>
                <a:gd name="T37" fmla="*/ 0 h 155"/>
                <a:gd name="T38" fmla="*/ 33 w 61"/>
                <a:gd name="T39" fmla="*/ 0 h 155"/>
                <a:gd name="T40" fmla="*/ 33 w 61"/>
                <a:gd name="T41" fmla="*/ 0 h 155"/>
                <a:gd name="T42" fmla="*/ 32 w 61"/>
                <a:gd name="T43" fmla="*/ 0 h 155"/>
                <a:gd name="T44" fmla="*/ 16 w 61"/>
                <a:gd name="T45" fmla="*/ 8 h 155"/>
                <a:gd name="T46" fmla="*/ 3 w 61"/>
                <a:gd name="T47" fmla="*/ 39 h 155"/>
                <a:gd name="T48" fmla="*/ 0 w 61"/>
                <a:gd name="T49" fmla="*/ 81 h 155"/>
                <a:gd name="T50" fmla="*/ 6 w 61"/>
                <a:gd name="T51" fmla="*/ 155 h 155"/>
                <a:gd name="T52" fmla="*/ 10 w 61"/>
                <a:gd name="T53"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55">
                  <a:moveTo>
                    <a:pt x="10" y="154"/>
                  </a:moveTo>
                  <a:cubicBezTo>
                    <a:pt x="10" y="154"/>
                    <a:pt x="9" y="152"/>
                    <a:pt x="9" y="148"/>
                  </a:cubicBezTo>
                  <a:cubicBezTo>
                    <a:pt x="7" y="136"/>
                    <a:pt x="4" y="109"/>
                    <a:pt x="4" y="81"/>
                  </a:cubicBezTo>
                  <a:cubicBezTo>
                    <a:pt x="4" y="62"/>
                    <a:pt x="6" y="42"/>
                    <a:pt x="10" y="28"/>
                  </a:cubicBezTo>
                  <a:cubicBezTo>
                    <a:pt x="12" y="21"/>
                    <a:pt x="15" y="15"/>
                    <a:pt x="19" y="11"/>
                  </a:cubicBezTo>
                  <a:cubicBezTo>
                    <a:pt x="23" y="7"/>
                    <a:pt x="27" y="4"/>
                    <a:pt x="32" y="4"/>
                  </a:cubicBezTo>
                  <a:cubicBezTo>
                    <a:pt x="33" y="4"/>
                    <a:pt x="33" y="4"/>
                    <a:pt x="33" y="4"/>
                  </a:cubicBezTo>
                  <a:cubicBezTo>
                    <a:pt x="33" y="2"/>
                    <a:pt x="33" y="2"/>
                    <a:pt x="33" y="2"/>
                  </a:cubicBezTo>
                  <a:cubicBezTo>
                    <a:pt x="32" y="4"/>
                    <a:pt x="32" y="4"/>
                    <a:pt x="32" y="4"/>
                  </a:cubicBezTo>
                  <a:cubicBezTo>
                    <a:pt x="43" y="6"/>
                    <a:pt x="49" y="10"/>
                    <a:pt x="53" y="14"/>
                  </a:cubicBezTo>
                  <a:cubicBezTo>
                    <a:pt x="56" y="17"/>
                    <a:pt x="57" y="22"/>
                    <a:pt x="57" y="25"/>
                  </a:cubicBezTo>
                  <a:cubicBezTo>
                    <a:pt x="57" y="27"/>
                    <a:pt x="57" y="29"/>
                    <a:pt x="56" y="30"/>
                  </a:cubicBezTo>
                  <a:cubicBezTo>
                    <a:pt x="56" y="31"/>
                    <a:pt x="56" y="32"/>
                    <a:pt x="56" y="32"/>
                  </a:cubicBezTo>
                  <a:cubicBezTo>
                    <a:pt x="56" y="32"/>
                    <a:pt x="56" y="32"/>
                    <a:pt x="56" y="32"/>
                  </a:cubicBezTo>
                  <a:cubicBezTo>
                    <a:pt x="56" y="32"/>
                    <a:pt x="56" y="32"/>
                    <a:pt x="56" y="32"/>
                  </a:cubicBezTo>
                  <a:cubicBezTo>
                    <a:pt x="60" y="34"/>
                    <a:pt x="60" y="34"/>
                    <a:pt x="60" y="34"/>
                  </a:cubicBezTo>
                  <a:cubicBezTo>
                    <a:pt x="60" y="34"/>
                    <a:pt x="61" y="30"/>
                    <a:pt x="61" y="25"/>
                  </a:cubicBezTo>
                  <a:cubicBezTo>
                    <a:pt x="61" y="21"/>
                    <a:pt x="60" y="16"/>
                    <a:pt x="56" y="11"/>
                  </a:cubicBezTo>
                  <a:cubicBezTo>
                    <a:pt x="52" y="6"/>
                    <a:pt x="45" y="2"/>
                    <a:pt x="33" y="0"/>
                  </a:cubicBezTo>
                  <a:cubicBezTo>
                    <a:pt x="33" y="0"/>
                    <a:pt x="33" y="0"/>
                    <a:pt x="33" y="0"/>
                  </a:cubicBezTo>
                  <a:cubicBezTo>
                    <a:pt x="33" y="0"/>
                    <a:pt x="33" y="0"/>
                    <a:pt x="33" y="0"/>
                  </a:cubicBezTo>
                  <a:cubicBezTo>
                    <a:pt x="32" y="0"/>
                    <a:pt x="32" y="0"/>
                    <a:pt x="32" y="0"/>
                  </a:cubicBezTo>
                  <a:cubicBezTo>
                    <a:pt x="26" y="0"/>
                    <a:pt x="20" y="3"/>
                    <a:pt x="16" y="8"/>
                  </a:cubicBezTo>
                  <a:cubicBezTo>
                    <a:pt x="10" y="15"/>
                    <a:pt x="6" y="26"/>
                    <a:pt x="3" y="39"/>
                  </a:cubicBezTo>
                  <a:cubicBezTo>
                    <a:pt x="1" y="52"/>
                    <a:pt x="0" y="67"/>
                    <a:pt x="0" y="81"/>
                  </a:cubicBezTo>
                  <a:cubicBezTo>
                    <a:pt x="0" y="119"/>
                    <a:pt x="6" y="155"/>
                    <a:pt x="6" y="155"/>
                  </a:cubicBezTo>
                  <a:lnTo>
                    <a:pt x="10" y="15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137">
              <a:extLst>
                <a:ext uri="{FF2B5EF4-FFF2-40B4-BE49-F238E27FC236}">
                  <a16:creationId xmlns:a16="http://schemas.microsoft.com/office/drawing/2014/main" id="{71633728-F553-4E6E-B8CA-89D2DFE5071A}"/>
                </a:ext>
              </a:extLst>
            </p:cNvPr>
            <p:cNvSpPr>
              <a:spLocks/>
            </p:cNvSpPr>
            <p:nvPr/>
          </p:nvSpPr>
          <p:spPr bwMode="auto">
            <a:xfrm>
              <a:off x="1696585" y="1587809"/>
              <a:ext cx="457137" cy="737144"/>
            </a:xfrm>
            <a:custGeom>
              <a:avLst/>
              <a:gdLst>
                <a:gd name="T0" fmla="*/ 3 w 93"/>
                <a:gd name="T1" fmla="*/ 151 h 151"/>
                <a:gd name="T2" fmla="*/ 4 w 93"/>
                <a:gd name="T3" fmla="*/ 150 h 151"/>
                <a:gd name="T4" fmla="*/ 19 w 93"/>
                <a:gd name="T5" fmla="*/ 109 h 151"/>
                <a:gd name="T6" fmla="*/ 71 w 93"/>
                <a:gd name="T7" fmla="*/ 51 h 151"/>
                <a:gd name="T8" fmla="*/ 71 w 93"/>
                <a:gd name="T9" fmla="*/ 51 h 151"/>
                <a:gd name="T10" fmla="*/ 71 w 93"/>
                <a:gd name="T11" fmla="*/ 51 h 151"/>
                <a:gd name="T12" fmla="*/ 93 w 93"/>
                <a:gd name="T13" fmla="*/ 14 h 151"/>
                <a:gd name="T14" fmla="*/ 90 w 93"/>
                <a:gd name="T15" fmla="*/ 0 h 151"/>
                <a:gd name="T16" fmla="*/ 87 w 93"/>
                <a:gd name="T17" fmla="*/ 2 h 151"/>
                <a:gd name="T18" fmla="*/ 87 w 93"/>
                <a:gd name="T19" fmla="*/ 2 h 151"/>
                <a:gd name="T20" fmla="*/ 89 w 93"/>
                <a:gd name="T21" fmla="*/ 14 h 151"/>
                <a:gd name="T22" fmla="*/ 68 w 93"/>
                <a:gd name="T23" fmla="*/ 48 h 151"/>
                <a:gd name="T24" fmla="*/ 70 w 93"/>
                <a:gd name="T25" fmla="*/ 49 h 151"/>
                <a:gd name="T26" fmla="*/ 69 w 93"/>
                <a:gd name="T27" fmla="*/ 48 h 151"/>
                <a:gd name="T28" fmla="*/ 14 w 93"/>
                <a:gd name="T29" fmla="*/ 112 h 151"/>
                <a:gd name="T30" fmla="*/ 0 w 93"/>
                <a:gd name="T31" fmla="*/ 150 h 151"/>
                <a:gd name="T32" fmla="*/ 3 w 93"/>
                <a:gd name="T3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51">
                  <a:moveTo>
                    <a:pt x="3" y="151"/>
                  </a:moveTo>
                  <a:cubicBezTo>
                    <a:pt x="3" y="151"/>
                    <a:pt x="4" y="151"/>
                    <a:pt x="4" y="150"/>
                  </a:cubicBezTo>
                  <a:cubicBezTo>
                    <a:pt x="5" y="147"/>
                    <a:pt x="9" y="129"/>
                    <a:pt x="19" y="109"/>
                  </a:cubicBezTo>
                  <a:cubicBezTo>
                    <a:pt x="30" y="89"/>
                    <a:pt x="46" y="66"/>
                    <a:pt x="71" y="51"/>
                  </a:cubicBezTo>
                  <a:cubicBezTo>
                    <a:pt x="71" y="51"/>
                    <a:pt x="71" y="51"/>
                    <a:pt x="71" y="51"/>
                  </a:cubicBezTo>
                  <a:cubicBezTo>
                    <a:pt x="71" y="51"/>
                    <a:pt x="71" y="51"/>
                    <a:pt x="71" y="51"/>
                  </a:cubicBezTo>
                  <a:cubicBezTo>
                    <a:pt x="89" y="38"/>
                    <a:pt x="93" y="24"/>
                    <a:pt x="93" y="14"/>
                  </a:cubicBezTo>
                  <a:cubicBezTo>
                    <a:pt x="93" y="6"/>
                    <a:pt x="90" y="0"/>
                    <a:pt x="90" y="0"/>
                  </a:cubicBezTo>
                  <a:cubicBezTo>
                    <a:pt x="87" y="2"/>
                    <a:pt x="87" y="2"/>
                    <a:pt x="87" y="2"/>
                  </a:cubicBezTo>
                  <a:cubicBezTo>
                    <a:pt x="87" y="2"/>
                    <a:pt x="87" y="2"/>
                    <a:pt x="87" y="2"/>
                  </a:cubicBezTo>
                  <a:cubicBezTo>
                    <a:pt x="87" y="3"/>
                    <a:pt x="89" y="7"/>
                    <a:pt x="89" y="14"/>
                  </a:cubicBezTo>
                  <a:cubicBezTo>
                    <a:pt x="89" y="23"/>
                    <a:pt x="86" y="35"/>
                    <a:pt x="68" y="48"/>
                  </a:cubicBezTo>
                  <a:cubicBezTo>
                    <a:pt x="70" y="49"/>
                    <a:pt x="70" y="49"/>
                    <a:pt x="70" y="49"/>
                  </a:cubicBezTo>
                  <a:cubicBezTo>
                    <a:pt x="69" y="48"/>
                    <a:pt x="69" y="48"/>
                    <a:pt x="69" y="48"/>
                  </a:cubicBezTo>
                  <a:cubicBezTo>
                    <a:pt x="41" y="65"/>
                    <a:pt x="24" y="90"/>
                    <a:pt x="14" y="112"/>
                  </a:cubicBezTo>
                  <a:cubicBezTo>
                    <a:pt x="3" y="133"/>
                    <a:pt x="0" y="150"/>
                    <a:pt x="0" y="150"/>
                  </a:cubicBezTo>
                  <a:lnTo>
                    <a:pt x="3" y="1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138">
              <a:extLst>
                <a:ext uri="{FF2B5EF4-FFF2-40B4-BE49-F238E27FC236}">
                  <a16:creationId xmlns:a16="http://schemas.microsoft.com/office/drawing/2014/main" id="{D536D85C-3DA7-46E5-B787-F8E2295CAB61}"/>
                </a:ext>
              </a:extLst>
            </p:cNvPr>
            <p:cNvSpPr>
              <a:spLocks/>
            </p:cNvSpPr>
            <p:nvPr/>
          </p:nvSpPr>
          <p:spPr bwMode="auto">
            <a:xfrm>
              <a:off x="1839866" y="2239028"/>
              <a:ext cx="930194" cy="248730"/>
            </a:xfrm>
            <a:custGeom>
              <a:avLst/>
              <a:gdLst>
                <a:gd name="T0" fmla="*/ 3 w 189"/>
                <a:gd name="T1" fmla="*/ 51 h 51"/>
                <a:gd name="T2" fmla="*/ 3 w 189"/>
                <a:gd name="T3" fmla="*/ 51 h 51"/>
                <a:gd name="T4" fmla="*/ 127 w 189"/>
                <a:gd name="T5" fmla="*/ 4 h 51"/>
                <a:gd name="T6" fmla="*/ 186 w 189"/>
                <a:gd name="T7" fmla="*/ 12 h 51"/>
                <a:gd name="T8" fmla="*/ 186 w 189"/>
                <a:gd name="T9" fmla="*/ 10 h 51"/>
                <a:gd name="T10" fmla="*/ 184 w 189"/>
                <a:gd name="T11" fmla="*/ 11 h 51"/>
                <a:gd name="T12" fmla="*/ 185 w 189"/>
                <a:gd name="T13" fmla="*/ 12 h 51"/>
                <a:gd name="T14" fmla="*/ 189 w 189"/>
                <a:gd name="T15" fmla="*/ 10 h 51"/>
                <a:gd name="T16" fmla="*/ 188 w 189"/>
                <a:gd name="T17" fmla="*/ 8 h 51"/>
                <a:gd name="T18" fmla="*/ 187 w 189"/>
                <a:gd name="T19" fmla="*/ 8 h 51"/>
                <a:gd name="T20" fmla="*/ 187 w 189"/>
                <a:gd name="T21" fmla="*/ 8 h 51"/>
                <a:gd name="T22" fmla="*/ 127 w 189"/>
                <a:gd name="T23" fmla="*/ 0 h 51"/>
                <a:gd name="T24" fmla="*/ 0 w 189"/>
                <a:gd name="T25" fmla="*/ 48 h 51"/>
                <a:gd name="T26" fmla="*/ 3 w 189"/>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51">
                  <a:moveTo>
                    <a:pt x="3" y="51"/>
                  </a:moveTo>
                  <a:cubicBezTo>
                    <a:pt x="3" y="51"/>
                    <a:pt x="3" y="51"/>
                    <a:pt x="3" y="51"/>
                  </a:cubicBezTo>
                  <a:cubicBezTo>
                    <a:pt x="6" y="48"/>
                    <a:pt x="48" y="4"/>
                    <a:pt x="127" y="4"/>
                  </a:cubicBezTo>
                  <a:cubicBezTo>
                    <a:pt x="145" y="4"/>
                    <a:pt x="164" y="6"/>
                    <a:pt x="186" y="12"/>
                  </a:cubicBezTo>
                  <a:cubicBezTo>
                    <a:pt x="186" y="10"/>
                    <a:pt x="186" y="10"/>
                    <a:pt x="186" y="10"/>
                  </a:cubicBezTo>
                  <a:cubicBezTo>
                    <a:pt x="184" y="11"/>
                    <a:pt x="184" y="11"/>
                    <a:pt x="184" y="11"/>
                  </a:cubicBezTo>
                  <a:cubicBezTo>
                    <a:pt x="185" y="12"/>
                    <a:pt x="185" y="12"/>
                    <a:pt x="185" y="12"/>
                  </a:cubicBezTo>
                  <a:cubicBezTo>
                    <a:pt x="189" y="10"/>
                    <a:pt x="189" y="10"/>
                    <a:pt x="189" y="10"/>
                  </a:cubicBezTo>
                  <a:cubicBezTo>
                    <a:pt x="188" y="8"/>
                    <a:pt x="188" y="8"/>
                    <a:pt x="188" y="8"/>
                  </a:cubicBezTo>
                  <a:cubicBezTo>
                    <a:pt x="187" y="8"/>
                    <a:pt x="187" y="8"/>
                    <a:pt x="187" y="8"/>
                  </a:cubicBezTo>
                  <a:cubicBezTo>
                    <a:pt x="187" y="8"/>
                    <a:pt x="187" y="8"/>
                    <a:pt x="187" y="8"/>
                  </a:cubicBezTo>
                  <a:cubicBezTo>
                    <a:pt x="165" y="2"/>
                    <a:pt x="145" y="0"/>
                    <a:pt x="127" y="0"/>
                  </a:cubicBezTo>
                  <a:cubicBezTo>
                    <a:pt x="44" y="0"/>
                    <a:pt x="0" y="48"/>
                    <a:pt x="0" y="48"/>
                  </a:cubicBezTo>
                  <a:lnTo>
                    <a:pt x="3" y="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139">
              <a:extLst>
                <a:ext uri="{FF2B5EF4-FFF2-40B4-BE49-F238E27FC236}">
                  <a16:creationId xmlns:a16="http://schemas.microsoft.com/office/drawing/2014/main" id="{711A4444-F382-4E7C-A055-7525E8DF079E}"/>
                </a:ext>
              </a:extLst>
            </p:cNvPr>
            <p:cNvSpPr>
              <a:spLocks/>
            </p:cNvSpPr>
            <p:nvPr/>
          </p:nvSpPr>
          <p:spPr bwMode="auto">
            <a:xfrm>
              <a:off x="1949034" y="2447056"/>
              <a:ext cx="918823" cy="128887"/>
            </a:xfrm>
            <a:custGeom>
              <a:avLst/>
              <a:gdLst>
                <a:gd name="T0" fmla="*/ 0 w 187"/>
                <a:gd name="T1" fmla="*/ 25 h 26"/>
                <a:gd name="T2" fmla="*/ 8 w 187"/>
                <a:gd name="T3" fmla="*/ 26 h 26"/>
                <a:gd name="T4" fmla="*/ 143 w 187"/>
                <a:gd name="T5" fmla="*/ 4 h 26"/>
                <a:gd name="T6" fmla="*/ 142 w 187"/>
                <a:gd name="T7" fmla="*/ 3 h 26"/>
                <a:gd name="T8" fmla="*/ 143 w 187"/>
                <a:gd name="T9" fmla="*/ 5 h 26"/>
                <a:gd name="T10" fmla="*/ 143 w 187"/>
                <a:gd name="T11" fmla="*/ 4 h 26"/>
                <a:gd name="T12" fmla="*/ 152 w 187"/>
                <a:gd name="T13" fmla="*/ 4 h 26"/>
                <a:gd name="T14" fmla="*/ 168 w 187"/>
                <a:gd name="T15" fmla="*/ 7 h 26"/>
                <a:gd name="T16" fmla="*/ 183 w 187"/>
                <a:gd name="T17" fmla="*/ 23 h 26"/>
                <a:gd name="T18" fmla="*/ 187 w 187"/>
                <a:gd name="T19" fmla="*/ 21 h 26"/>
                <a:gd name="T20" fmla="*/ 170 w 187"/>
                <a:gd name="T21" fmla="*/ 4 h 26"/>
                <a:gd name="T22" fmla="*/ 152 w 187"/>
                <a:gd name="T23" fmla="*/ 0 h 26"/>
                <a:gd name="T24" fmla="*/ 142 w 187"/>
                <a:gd name="T25" fmla="*/ 1 h 26"/>
                <a:gd name="T26" fmla="*/ 142 w 187"/>
                <a:gd name="T27" fmla="*/ 1 h 26"/>
                <a:gd name="T28" fmla="*/ 142 w 187"/>
                <a:gd name="T29" fmla="*/ 1 h 26"/>
                <a:gd name="T30" fmla="*/ 8 w 187"/>
                <a:gd name="T31" fmla="*/ 22 h 26"/>
                <a:gd name="T32" fmla="*/ 1 w 187"/>
                <a:gd name="T33" fmla="*/ 21 h 26"/>
                <a:gd name="T34" fmla="*/ 0 w 187"/>
                <a:gd name="T3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26">
                  <a:moveTo>
                    <a:pt x="0" y="25"/>
                  </a:moveTo>
                  <a:cubicBezTo>
                    <a:pt x="0" y="25"/>
                    <a:pt x="3" y="26"/>
                    <a:pt x="8" y="26"/>
                  </a:cubicBezTo>
                  <a:cubicBezTo>
                    <a:pt x="31" y="25"/>
                    <a:pt x="96" y="24"/>
                    <a:pt x="143" y="4"/>
                  </a:cubicBezTo>
                  <a:cubicBezTo>
                    <a:pt x="142" y="3"/>
                    <a:pt x="142" y="3"/>
                    <a:pt x="142" y="3"/>
                  </a:cubicBezTo>
                  <a:cubicBezTo>
                    <a:pt x="143" y="5"/>
                    <a:pt x="143" y="5"/>
                    <a:pt x="143" y="5"/>
                  </a:cubicBezTo>
                  <a:cubicBezTo>
                    <a:pt x="143" y="4"/>
                    <a:pt x="143" y="4"/>
                    <a:pt x="143" y="4"/>
                  </a:cubicBezTo>
                  <a:cubicBezTo>
                    <a:pt x="144" y="4"/>
                    <a:pt x="147" y="4"/>
                    <a:pt x="152" y="4"/>
                  </a:cubicBezTo>
                  <a:cubicBezTo>
                    <a:pt x="157" y="4"/>
                    <a:pt x="163" y="4"/>
                    <a:pt x="168" y="7"/>
                  </a:cubicBezTo>
                  <a:cubicBezTo>
                    <a:pt x="174" y="10"/>
                    <a:pt x="179" y="15"/>
                    <a:pt x="183" y="23"/>
                  </a:cubicBezTo>
                  <a:cubicBezTo>
                    <a:pt x="187" y="21"/>
                    <a:pt x="187" y="21"/>
                    <a:pt x="187" y="21"/>
                  </a:cubicBezTo>
                  <a:cubicBezTo>
                    <a:pt x="183" y="12"/>
                    <a:pt x="177" y="7"/>
                    <a:pt x="170" y="4"/>
                  </a:cubicBezTo>
                  <a:cubicBezTo>
                    <a:pt x="164" y="0"/>
                    <a:pt x="157" y="0"/>
                    <a:pt x="152" y="0"/>
                  </a:cubicBezTo>
                  <a:cubicBezTo>
                    <a:pt x="146" y="0"/>
                    <a:pt x="142" y="1"/>
                    <a:pt x="142" y="1"/>
                  </a:cubicBezTo>
                  <a:cubicBezTo>
                    <a:pt x="142" y="1"/>
                    <a:pt x="142" y="1"/>
                    <a:pt x="142" y="1"/>
                  </a:cubicBezTo>
                  <a:cubicBezTo>
                    <a:pt x="142" y="1"/>
                    <a:pt x="142" y="1"/>
                    <a:pt x="142" y="1"/>
                  </a:cubicBezTo>
                  <a:cubicBezTo>
                    <a:pt x="96" y="20"/>
                    <a:pt x="30" y="22"/>
                    <a:pt x="8" y="22"/>
                  </a:cubicBezTo>
                  <a:cubicBezTo>
                    <a:pt x="3" y="22"/>
                    <a:pt x="1" y="21"/>
                    <a:pt x="1" y="21"/>
                  </a:cubicBezTo>
                  <a:lnTo>
                    <a:pt x="0" y="2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40">
              <a:extLst>
                <a:ext uri="{FF2B5EF4-FFF2-40B4-BE49-F238E27FC236}">
                  <a16:creationId xmlns:a16="http://schemas.microsoft.com/office/drawing/2014/main" id="{817636E9-271D-4C52-BB2A-B202F2F17834}"/>
                </a:ext>
              </a:extLst>
            </p:cNvPr>
            <p:cNvSpPr>
              <a:spLocks/>
            </p:cNvSpPr>
            <p:nvPr/>
          </p:nvSpPr>
          <p:spPr bwMode="auto">
            <a:xfrm>
              <a:off x="2817823" y="2512630"/>
              <a:ext cx="70502" cy="97231"/>
            </a:xfrm>
            <a:custGeom>
              <a:avLst/>
              <a:gdLst>
                <a:gd name="T0" fmla="*/ 0 w 31"/>
                <a:gd name="T1" fmla="*/ 15 h 43"/>
                <a:gd name="T2" fmla="*/ 24 w 31"/>
                <a:gd name="T3" fmla="*/ 0 h 43"/>
                <a:gd name="T4" fmla="*/ 31 w 31"/>
                <a:gd name="T5" fmla="*/ 43 h 43"/>
                <a:gd name="T6" fmla="*/ 0 w 31"/>
                <a:gd name="T7" fmla="*/ 15 h 43"/>
              </a:gdLst>
              <a:ahLst/>
              <a:cxnLst>
                <a:cxn ang="0">
                  <a:pos x="T0" y="T1"/>
                </a:cxn>
                <a:cxn ang="0">
                  <a:pos x="T2" y="T3"/>
                </a:cxn>
                <a:cxn ang="0">
                  <a:pos x="T4" y="T5"/>
                </a:cxn>
                <a:cxn ang="0">
                  <a:pos x="T6" y="T7"/>
                </a:cxn>
              </a:cxnLst>
              <a:rect l="0" t="0" r="r" b="b"/>
              <a:pathLst>
                <a:path w="31" h="43">
                  <a:moveTo>
                    <a:pt x="0" y="15"/>
                  </a:moveTo>
                  <a:lnTo>
                    <a:pt x="24" y="0"/>
                  </a:lnTo>
                  <a:lnTo>
                    <a:pt x="31" y="43"/>
                  </a:lnTo>
                  <a:lnTo>
                    <a:pt x="0" y="1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41">
              <a:extLst>
                <a:ext uri="{FF2B5EF4-FFF2-40B4-BE49-F238E27FC236}">
                  <a16:creationId xmlns:a16="http://schemas.microsoft.com/office/drawing/2014/main" id="{89A0E96B-C53C-4CBF-9E22-84BB480379DB}"/>
                </a:ext>
              </a:extLst>
            </p:cNvPr>
            <p:cNvSpPr>
              <a:spLocks/>
            </p:cNvSpPr>
            <p:nvPr/>
          </p:nvSpPr>
          <p:spPr bwMode="auto">
            <a:xfrm>
              <a:off x="2720027" y="2252595"/>
              <a:ext cx="88698" cy="63313"/>
            </a:xfrm>
            <a:custGeom>
              <a:avLst/>
              <a:gdLst>
                <a:gd name="T0" fmla="*/ 0 w 39"/>
                <a:gd name="T1" fmla="*/ 28 h 28"/>
                <a:gd name="T2" fmla="*/ 0 w 39"/>
                <a:gd name="T3" fmla="*/ 0 h 28"/>
                <a:gd name="T4" fmla="*/ 39 w 39"/>
                <a:gd name="T5" fmla="*/ 19 h 28"/>
                <a:gd name="T6" fmla="*/ 0 w 39"/>
                <a:gd name="T7" fmla="*/ 28 h 28"/>
              </a:gdLst>
              <a:ahLst/>
              <a:cxnLst>
                <a:cxn ang="0">
                  <a:pos x="T0" y="T1"/>
                </a:cxn>
                <a:cxn ang="0">
                  <a:pos x="T2" y="T3"/>
                </a:cxn>
                <a:cxn ang="0">
                  <a:pos x="T4" y="T5"/>
                </a:cxn>
                <a:cxn ang="0">
                  <a:pos x="T6" y="T7"/>
                </a:cxn>
              </a:cxnLst>
              <a:rect l="0" t="0" r="r" b="b"/>
              <a:pathLst>
                <a:path w="39" h="28">
                  <a:moveTo>
                    <a:pt x="0" y="28"/>
                  </a:moveTo>
                  <a:lnTo>
                    <a:pt x="0" y="0"/>
                  </a:lnTo>
                  <a:lnTo>
                    <a:pt x="39" y="19"/>
                  </a:lnTo>
                  <a:lnTo>
                    <a:pt x="0" y="28"/>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42">
              <a:extLst>
                <a:ext uri="{FF2B5EF4-FFF2-40B4-BE49-F238E27FC236}">
                  <a16:creationId xmlns:a16="http://schemas.microsoft.com/office/drawing/2014/main" id="{E2A7E42B-C492-45AC-BCE2-45AB6D2C158F}"/>
                </a:ext>
              </a:extLst>
            </p:cNvPr>
            <p:cNvSpPr>
              <a:spLocks/>
            </p:cNvSpPr>
            <p:nvPr/>
          </p:nvSpPr>
          <p:spPr bwMode="auto">
            <a:xfrm>
              <a:off x="2094590" y="1538060"/>
              <a:ext cx="75051" cy="99492"/>
            </a:xfrm>
            <a:custGeom>
              <a:avLst/>
              <a:gdLst>
                <a:gd name="T0" fmla="*/ 33 w 33"/>
                <a:gd name="T1" fmla="*/ 24 h 44"/>
                <a:gd name="T2" fmla="*/ 11 w 33"/>
                <a:gd name="T3" fmla="*/ 44 h 44"/>
                <a:gd name="T4" fmla="*/ 0 w 33"/>
                <a:gd name="T5" fmla="*/ 0 h 44"/>
                <a:gd name="T6" fmla="*/ 33 w 33"/>
                <a:gd name="T7" fmla="*/ 24 h 44"/>
              </a:gdLst>
              <a:ahLst/>
              <a:cxnLst>
                <a:cxn ang="0">
                  <a:pos x="T0" y="T1"/>
                </a:cxn>
                <a:cxn ang="0">
                  <a:pos x="T2" y="T3"/>
                </a:cxn>
                <a:cxn ang="0">
                  <a:pos x="T4" y="T5"/>
                </a:cxn>
                <a:cxn ang="0">
                  <a:pos x="T6" y="T7"/>
                </a:cxn>
              </a:cxnLst>
              <a:rect l="0" t="0" r="r" b="b"/>
              <a:pathLst>
                <a:path w="33" h="44">
                  <a:moveTo>
                    <a:pt x="33" y="24"/>
                  </a:moveTo>
                  <a:lnTo>
                    <a:pt x="11" y="44"/>
                  </a:lnTo>
                  <a:lnTo>
                    <a:pt x="0" y="0"/>
                  </a:lnTo>
                  <a:lnTo>
                    <a:pt x="33" y="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43">
              <a:extLst>
                <a:ext uri="{FF2B5EF4-FFF2-40B4-BE49-F238E27FC236}">
                  <a16:creationId xmlns:a16="http://schemas.microsoft.com/office/drawing/2014/main" id="{2B4CB91A-CF02-4698-9A8A-1741D5AE101A}"/>
                </a:ext>
              </a:extLst>
            </p:cNvPr>
            <p:cNvSpPr>
              <a:spLocks/>
            </p:cNvSpPr>
            <p:nvPr/>
          </p:nvSpPr>
          <p:spPr bwMode="auto">
            <a:xfrm>
              <a:off x="520766" y="1553892"/>
              <a:ext cx="63681" cy="88186"/>
            </a:xfrm>
            <a:custGeom>
              <a:avLst/>
              <a:gdLst>
                <a:gd name="T0" fmla="*/ 28 w 28"/>
                <a:gd name="T1" fmla="*/ 37 h 39"/>
                <a:gd name="T2" fmla="*/ 0 w 28"/>
                <a:gd name="T3" fmla="*/ 39 h 39"/>
                <a:gd name="T4" fmla="*/ 15 w 28"/>
                <a:gd name="T5" fmla="*/ 0 h 39"/>
                <a:gd name="T6" fmla="*/ 28 w 28"/>
                <a:gd name="T7" fmla="*/ 37 h 39"/>
              </a:gdLst>
              <a:ahLst/>
              <a:cxnLst>
                <a:cxn ang="0">
                  <a:pos x="T0" y="T1"/>
                </a:cxn>
                <a:cxn ang="0">
                  <a:pos x="T2" y="T3"/>
                </a:cxn>
                <a:cxn ang="0">
                  <a:pos x="T4" y="T5"/>
                </a:cxn>
                <a:cxn ang="0">
                  <a:pos x="T6" y="T7"/>
                </a:cxn>
              </a:cxnLst>
              <a:rect l="0" t="0" r="r" b="b"/>
              <a:pathLst>
                <a:path w="28" h="39">
                  <a:moveTo>
                    <a:pt x="28" y="37"/>
                  </a:moveTo>
                  <a:lnTo>
                    <a:pt x="0" y="39"/>
                  </a:lnTo>
                  <a:lnTo>
                    <a:pt x="15" y="0"/>
                  </a:lnTo>
                  <a:lnTo>
                    <a:pt x="28" y="3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44">
              <a:extLst>
                <a:ext uri="{FF2B5EF4-FFF2-40B4-BE49-F238E27FC236}">
                  <a16:creationId xmlns:a16="http://schemas.microsoft.com/office/drawing/2014/main" id="{AC0DA30C-6CD6-4ED7-B980-BE3DF68B0DA0}"/>
                </a:ext>
              </a:extLst>
            </p:cNvPr>
            <p:cNvSpPr>
              <a:spLocks/>
            </p:cNvSpPr>
            <p:nvPr/>
          </p:nvSpPr>
          <p:spPr bwMode="auto">
            <a:xfrm>
              <a:off x="152326" y="2121446"/>
              <a:ext cx="97796" cy="63313"/>
            </a:xfrm>
            <a:custGeom>
              <a:avLst/>
              <a:gdLst>
                <a:gd name="T0" fmla="*/ 37 w 43"/>
                <a:gd name="T1" fmla="*/ 0 h 28"/>
                <a:gd name="T2" fmla="*/ 43 w 43"/>
                <a:gd name="T3" fmla="*/ 28 h 28"/>
                <a:gd name="T4" fmla="*/ 0 w 43"/>
                <a:gd name="T5" fmla="*/ 17 h 28"/>
                <a:gd name="T6" fmla="*/ 37 w 43"/>
                <a:gd name="T7" fmla="*/ 0 h 28"/>
              </a:gdLst>
              <a:ahLst/>
              <a:cxnLst>
                <a:cxn ang="0">
                  <a:pos x="T0" y="T1"/>
                </a:cxn>
                <a:cxn ang="0">
                  <a:pos x="T2" y="T3"/>
                </a:cxn>
                <a:cxn ang="0">
                  <a:pos x="T4" y="T5"/>
                </a:cxn>
                <a:cxn ang="0">
                  <a:pos x="T6" y="T7"/>
                </a:cxn>
              </a:cxnLst>
              <a:rect l="0" t="0" r="r" b="b"/>
              <a:pathLst>
                <a:path w="43" h="28">
                  <a:moveTo>
                    <a:pt x="37" y="0"/>
                  </a:moveTo>
                  <a:lnTo>
                    <a:pt x="43" y="28"/>
                  </a:lnTo>
                  <a:lnTo>
                    <a:pt x="0" y="17"/>
                  </a:lnTo>
                  <a:lnTo>
                    <a:pt x="37"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145">
              <a:extLst>
                <a:ext uri="{FF2B5EF4-FFF2-40B4-BE49-F238E27FC236}">
                  <a16:creationId xmlns:a16="http://schemas.microsoft.com/office/drawing/2014/main" id="{3439B642-C908-4BF7-9EC1-0293723C9504}"/>
                </a:ext>
              </a:extLst>
            </p:cNvPr>
            <p:cNvSpPr>
              <a:spLocks/>
            </p:cNvSpPr>
            <p:nvPr/>
          </p:nvSpPr>
          <p:spPr bwMode="auto">
            <a:xfrm>
              <a:off x="291060" y="2698042"/>
              <a:ext cx="77327" cy="97231"/>
            </a:xfrm>
            <a:custGeom>
              <a:avLst/>
              <a:gdLst>
                <a:gd name="T0" fmla="*/ 0 w 34"/>
                <a:gd name="T1" fmla="*/ 19 h 43"/>
                <a:gd name="T2" fmla="*/ 21 w 34"/>
                <a:gd name="T3" fmla="*/ 0 h 43"/>
                <a:gd name="T4" fmla="*/ 34 w 34"/>
                <a:gd name="T5" fmla="*/ 43 h 43"/>
                <a:gd name="T6" fmla="*/ 0 w 34"/>
                <a:gd name="T7" fmla="*/ 19 h 43"/>
              </a:gdLst>
              <a:ahLst/>
              <a:cxnLst>
                <a:cxn ang="0">
                  <a:pos x="T0" y="T1"/>
                </a:cxn>
                <a:cxn ang="0">
                  <a:pos x="T2" y="T3"/>
                </a:cxn>
                <a:cxn ang="0">
                  <a:pos x="T4" y="T5"/>
                </a:cxn>
                <a:cxn ang="0">
                  <a:pos x="T6" y="T7"/>
                </a:cxn>
              </a:cxnLst>
              <a:rect l="0" t="0" r="r" b="b"/>
              <a:pathLst>
                <a:path w="34" h="43">
                  <a:moveTo>
                    <a:pt x="0" y="19"/>
                  </a:moveTo>
                  <a:lnTo>
                    <a:pt x="21" y="0"/>
                  </a:lnTo>
                  <a:lnTo>
                    <a:pt x="34" y="43"/>
                  </a:lnTo>
                  <a:lnTo>
                    <a:pt x="0" y="19"/>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46">
              <a:extLst>
                <a:ext uri="{FF2B5EF4-FFF2-40B4-BE49-F238E27FC236}">
                  <a16:creationId xmlns:a16="http://schemas.microsoft.com/office/drawing/2014/main" id="{00CCA4F4-D977-4A8D-8294-4E1CBC0FC8E9}"/>
                </a:ext>
              </a:extLst>
            </p:cNvPr>
            <p:cNvSpPr>
              <a:spLocks/>
            </p:cNvSpPr>
            <p:nvPr/>
          </p:nvSpPr>
          <p:spPr bwMode="auto">
            <a:xfrm>
              <a:off x="1730709" y="1671509"/>
              <a:ext cx="65956" cy="92708"/>
            </a:xfrm>
            <a:custGeom>
              <a:avLst/>
              <a:gdLst>
                <a:gd name="T0" fmla="*/ 0 w 29"/>
                <a:gd name="T1" fmla="*/ 0 h 41"/>
                <a:gd name="T2" fmla="*/ 29 w 29"/>
                <a:gd name="T3" fmla="*/ 4 h 41"/>
                <a:gd name="T4" fmla="*/ 3 w 29"/>
                <a:gd name="T5" fmla="*/ 41 h 41"/>
                <a:gd name="T6" fmla="*/ 0 w 29"/>
                <a:gd name="T7" fmla="*/ 0 h 41"/>
              </a:gdLst>
              <a:ahLst/>
              <a:cxnLst>
                <a:cxn ang="0">
                  <a:pos x="T0" y="T1"/>
                </a:cxn>
                <a:cxn ang="0">
                  <a:pos x="T2" y="T3"/>
                </a:cxn>
                <a:cxn ang="0">
                  <a:pos x="T4" y="T5"/>
                </a:cxn>
                <a:cxn ang="0">
                  <a:pos x="T6" y="T7"/>
                </a:cxn>
              </a:cxnLst>
              <a:rect l="0" t="0" r="r" b="b"/>
              <a:pathLst>
                <a:path w="29" h="41">
                  <a:moveTo>
                    <a:pt x="0" y="0"/>
                  </a:moveTo>
                  <a:lnTo>
                    <a:pt x="29" y="4"/>
                  </a:lnTo>
                  <a:lnTo>
                    <a:pt x="3" y="41"/>
                  </a:lnTo>
                  <a:lnTo>
                    <a:pt x="0"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id="{AE90DA5F-FB6F-4099-8C84-FB0991150581}"/>
                </a:ext>
              </a:extLst>
            </p:cNvPr>
            <p:cNvSpPr/>
            <p:nvPr/>
          </p:nvSpPr>
          <p:spPr>
            <a:xfrm>
              <a:off x="1097278" y="1571186"/>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8" name="Rectangle 87">
              <a:extLst>
                <a:ext uri="{FF2B5EF4-FFF2-40B4-BE49-F238E27FC236}">
                  <a16:creationId xmlns:a16="http://schemas.microsoft.com/office/drawing/2014/main" id="{285A2444-5A7C-4D18-BE2C-A0908334E01C}"/>
                </a:ext>
              </a:extLst>
            </p:cNvPr>
            <p:cNvSpPr/>
            <p:nvPr/>
          </p:nvSpPr>
          <p:spPr>
            <a:xfrm rot="1856963">
              <a:off x="2107806" y="16251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9" name="Rectangle 88">
              <a:extLst>
                <a:ext uri="{FF2B5EF4-FFF2-40B4-BE49-F238E27FC236}">
                  <a16:creationId xmlns:a16="http://schemas.microsoft.com/office/drawing/2014/main" id="{73D2CCC2-4C1A-4296-88DF-47772DEA7E41}"/>
                </a:ext>
              </a:extLst>
            </p:cNvPr>
            <p:cNvSpPr/>
            <p:nvPr/>
          </p:nvSpPr>
          <p:spPr>
            <a:xfrm rot="3281011">
              <a:off x="2344612" y="2466828"/>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0" name="Rectangle 89">
              <a:extLst>
                <a:ext uri="{FF2B5EF4-FFF2-40B4-BE49-F238E27FC236}">
                  <a16:creationId xmlns:a16="http://schemas.microsoft.com/office/drawing/2014/main" id="{3DDE383C-87CC-401D-A2F9-99DFF10743B4}"/>
                </a:ext>
              </a:extLst>
            </p:cNvPr>
            <p:cNvSpPr/>
            <p:nvPr/>
          </p:nvSpPr>
          <p:spPr>
            <a:xfrm rot="19838123">
              <a:off x="907362" y="19299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1" name="Rectangle 90">
              <a:extLst>
                <a:ext uri="{FF2B5EF4-FFF2-40B4-BE49-F238E27FC236}">
                  <a16:creationId xmlns:a16="http://schemas.microsoft.com/office/drawing/2014/main" id="{25FA4318-DA53-488E-A37C-4BD5BEAD6605}"/>
                </a:ext>
              </a:extLst>
            </p:cNvPr>
            <p:cNvSpPr/>
            <p:nvPr/>
          </p:nvSpPr>
          <p:spPr>
            <a:xfrm rot="16862467">
              <a:off x="553325" y="2405869"/>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grpSp>
    </p:spTree>
    <p:extLst>
      <p:ext uri="{BB962C8B-B14F-4D97-AF65-F5344CB8AC3E}">
        <p14:creationId xmlns:p14="http://schemas.microsoft.com/office/powerpoint/2010/main" val="12567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4" grpId="0" animBg="1"/>
      <p:bldP spid="25" grpId="0" animBg="1"/>
      <p:bldP spid="26" grpId="0" animBg="1"/>
      <p:bldP spid="28" grpId="0" animBg="1"/>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The Anomaly Detector API enables you to monitor and detect abnormalities in your time series data with machine learning. The Anomaly Detector API adapts by automatically identifying and applying the best-fitting models to your data, regardless of industry, scenario, or data volume</a:t>
            </a:r>
          </a:p>
          <a:p>
            <a:endParaRPr lang="en-US" sz="2800" dirty="0">
              <a:solidFill>
                <a:schemeClr val="accent1"/>
              </a:solidFill>
            </a:endParaRPr>
          </a:p>
          <a:p>
            <a:pPr algn="just" defTabSz="932563">
              <a:defRPr/>
            </a:pPr>
            <a:r>
              <a:rPr lang="en-IN" sz="2400" b="1" dirty="0">
                <a:solidFill>
                  <a:schemeClr val="accent1"/>
                </a:solidFill>
              </a:rPr>
              <a:t>Batch detection- </a:t>
            </a:r>
            <a:r>
              <a:rPr lang="en-US" sz="2400" b="1" dirty="0">
                <a:solidFill>
                  <a:schemeClr val="tx1"/>
                </a:solidFill>
              </a:rPr>
              <a:t>To detect anomalies throughout a batch of data points over a given time range, use the following request URI with your time series data:</a:t>
            </a:r>
          </a:p>
          <a:p>
            <a:pPr algn="just" defTabSz="932563">
              <a:defRPr/>
            </a:pPr>
            <a:r>
              <a:rPr lang="en-US" sz="2400" b="1" dirty="0">
                <a:solidFill>
                  <a:schemeClr val="tx1"/>
                </a:solidFill>
              </a:rPr>
              <a:t>/timeseries/entire/detect.</a:t>
            </a:r>
          </a:p>
          <a:p>
            <a:pPr algn="just" defTabSz="932563">
              <a:defRPr/>
            </a:pPr>
            <a:endParaRPr lang="en-US" sz="2400" b="1" dirty="0">
              <a:solidFill>
                <a:schemeClr val="accent1"/>
              </a:solidFill>
            </a:endParaRPr>
          </a:p>
          <a:p>
            <a:pPr algn="just" defTabSz="932563">
              <a:defRPr/>
            </a:pPr>
            <a:r>
              <a:rPr lang="en-IN" sz="2400" b="1" dirty="0">
                <a:solidFill>
                  <a:schemeClr val="accent1"/>
                </a:solidFill>
              </a:rPr>
              <a:t>Streaming detection-</a:t>
            </a:r>
            <a:r>
              <a:rPr lang="en-US" sz="2400" b="1" dirty="0">
                <a:solidFill>
                  <a:schemeClr val="tx1"/>
                </a:solidFill>
              </a:rPr>
              <a:t> To continuously detect anomalies on streaming data, use the following request URI with your latest data point:</a:t>
            </a:r>
          </a:p>
          <a:p>
            <a:pPr algn="just" defTabSz="932563">
              <a:defRPr/>
            </a:pPr>
            <a:r>
              <a:rPr lang="en-US" sz="2400" b="1" dirty="0">
                <a:solidFill>
                  <a:schemeClr val="tx1"/>
                </a:solidFill>
              </a:rPr>
              <a:t>/timeseries/last/detect.</a:t>
            </a:r>
            <a:endParaRPr lang="en-IN" sz="1400" dirty="0"/>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06838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 </a:t>
            </a:r>
            <a:r>
              <a:rPr lang="en-US" sz="4400" dirty="0">
                <a:solidFill>
                  <a:schemeClr val="accent1"/>
                </a:solidFill>
              </a:rPr>
              <a:t>- Demo</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65464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1938992"/>
          </a:xfrm>
          <a:prstGeom prst="rect">
            <a:avLst/>
          </a:prstGeom>
        </p:spPr>
        <p:txBody>
          <a:bodyPr wrap="square">
            <a:spAutoFit/>
          </a:bodyPr>
          <a:lstStyle/>
          <a:p>
            <a:pPr marL="285750" indent="-285750">
              <a:buFont typeface="Arial" panose="020B0604020202020204" pitchFamily="34" charset="0"/>
              <a:buChar char="•"/>
            </a:pPr>
            <a:r>
              <a:rPr lang="en-US" dirty="0"/>
              <a:t>Outlier Detection in any Industry segments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072351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pPr marL="457200" indent="-457200">
              <a:buFont typeface="Arial" panose="020B0604020202020204" pitchFamily="34" charset="0"/>
              <a:buChar char="•"/>
            </a:pPr>
            <a:r>
              <a:rPr lang="en-US" sz="2800" dirty="0"/>
              <a:t>Client Application provides list o Actions and along Context (User / Device / Both)</a:t>
            </a:r>
          </a:p>
          <a:p>
            <a:pPr marL="457200" indent="-457200">
              <a:buFont typeface="Arial" panose="020B0604020202020204" pitchFamily="34" charset="0"/>
              <a:buChar char="•"/>
            </a:pPr>
            <a:r>
              <a:rPr lang="en-US" sz="2800" dirty="0"/>
              <a:t>Personalizer chooses the best action to take and responds bac the client application</a:t>
            </a:r>
          </a:p>
          <a:p>
            <a:pPr marL="457200" indent="-457200">
              <a:buFont typeface="Arial" panose="020B0604020202020204" pitchFamily="34" charset="0"/>
              <a:buChar char="•"/>
            </a:pPr>
            <a:r>
              <a:rPr lang="en-US" sz="2800" dirty="0"/>
              <a:t>Client Application takes that action and updates personalizer back with feedback inters of reward points</a:t>
            </a:r>
          </a:p>
          <a:p>
            <a:pPr marL="457200" indent="-457200">
              <a:buFont typeface="Arial" panose="020B0604020202020204" pitchFamily="34" charset="0"/>
              <a:buChar char="•"/>
            </a:pPr>
            <a:r>
              <a:rPr lang="en-US" sz="2800" dirty="0"/>
              <a:t>Personalizer updates its model based on the feedback to set it more accurate to next action prediction</a:t>
            </a:r>
          </a:p>
          <a:p>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27051668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pic>
        <p:nvPicPr>
          <p:cNvPr id="2" name="Picture 1">
            <a:extLst>
              <a:ext uri="{FF2B5EF4-FFF2-40B4-BE49-F238E27FC236}">
                <a16:creationId xmlns:a16="http://schemas.microsoft.com/office/drawing/2014/main" id="{0EF1EB17-71D8-461E-A7DC-60B0B29D5A85}"/>
              </a:ext>
            </a:extLst>
          </p:cNvPr>
          <p:cNvPicPr>
            <a:picLocks noChangeAspect="1"/>
          </p:cNvPicPr>
          <p:nvPr/>
        </p:nvPicPr>
        <p:blipFill>
          <a:blip r:embed="rId2"/>
          <a:stretch>
            <a:fillRect/>
          </a:stretch>
        </p:blipFill>
        <p:spPr>
          <a:xfrm>
            <a:off x="1389247" y="1944209"/>
            <a:ext cx="8721748" cy="4844456"/>
          </a:xfrm>
          <a:prstGeom prst="rect">
            <a:avLst/>
          </a:prstGeom>
        </p:spPr>
      </p:pic>
    </p:spTree>
    <p:extLst>
      <p:ext uri="{BB962C8B-B14F-4D97-AF65-F5344CB8AC3E}">
        <p14:creationId xmlns:p14="http://schemas.microsoft.com/office/powerpoint/2010/main" val="4559264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Personalizer</a:t>
            </a:r>
            <a:endParaRPr lang="en-US" sz="4400" dirty="0">
              <a:solidFill>
                <a:schemeClr val="accent1"/>
              </a:solidFill>
            </a:endParaRPr>
          </a:p>
          <a:p>
            <a:pPr defTabSz="932563">
              <a:defRPr/>
            </a:pPr>
            <a:r>
              <a:rPr lang="en-US" sz="2800" dirty="0">
                <a:solidFill>
                  <a:schemeClr val="accent1"/>
                </a:solidFill>
              </a:rPr>
              <a:t>Demo &amp; Use-cases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492990"/>
          </a:xfrm>
          <a:prstGeom prst="rect">
            <a:avLst/>
          </a:prstGeom>
        </p:spPr>
        <p:txBody>
          <a:bodyPr wrap="square">
            <a:spAutoFit/>
          </a:bodyPr>
          <a:lstStyle/>
          <a:p>
            <a:pPr marL="285750" indent="-285750">
              <a:buFont typeface="Arial" panose="020B0604020202020204" pitchFamily="34" charset="0"/>
              <a:buChar char="•"/>
            </a:pPr>
            <a:r>
              <a:rPr lang="en-US" dirty="0"/>
              <a:t>Production Recommendations In Retail Apps</a:t>
            </a:r>
          </a:p>
          <a:p>
            <a:pPr marL="285750" indent="-285750">
              <a:buFont typeface="Arial" panose="020B0604020202020204" pitchFamily="34" charset="0"/>
              <a:buChar char="•"/>
            </a:pPr>
            <a:r>
              <a:rPr lang="en-US" dirty="0"/>
              <a:t>Video Recommendations in Learning Apps</a:t>
            </a:r>
          </a:p>
          <a:p>
            <a:pPr marL="285750" indent="-285750">
              <a:buFont typeface="Arial" panose="020B0604020202020204" pitchFamily="34" charset="0"/>
              <a:buChar char="•"/>
            </a:pPr>
            <a:r>
              <a:rPr lang="en-US" dirty="0"/>
              <a:t>Reinforcement learning use cases across industries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5036345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2 closure and Q&amp;A</a:t>
            </a:r>
          </a:p>
        </p:txBody>
      </p:sp>
    </p:spTree>
    <p:extLst>
      <p:ext uri="{BB962C8B-B14F-4D97-AF65-F5344CB8AC3E}">
        <p14:creationId xmlns:p14="http://schemas.microsoft.com/office/powerpoint/2010/main" val="17301441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07" y="1095151"/>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Conversational Commerce</a:t>
            </a:r>
            <a:br>
              <a:rPr lang="en-US" dirty="0"/>
            </a:b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endParaRPr lang="en-US" dirty="0"/>
          </a:p>
          <a:p>
            <a:pPr algn="ctr"/>
            <a:r>
              <a:rPr lang="en-US" dirty="0">
                <a:solidFill>
                  <a:schemeClr val="bg1"/>
                </a:solidFill>
              </a:rPr>
              <a:t>Azure Bot Service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388" y="287918"/>
            <a:ext cx="11655840" cy="899665"/>
          </a:xfrm>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8640" y="1243880"/>
            <a:ext cx="9187069" cy="4071299"/>
          </a:xfrm>
          <a:prstGeom prst="rect">
            <a:avLst/>
          </a:prstGeom>
        </p:spPr>
      </p:pic>
      <p:sp>
        <p:nvSpPr>
          <p:cNvPr id="52" name="Rectangle 51"/>
          <p:cNvSpPr/>
          <p:nvPr/>
        </p:nvSpPr>
        <p:spPr bwMode="auto">
          <a:xfrm>
            <a:off x="1" y="529640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1552410" y="5343051"/>
            <a:ext cx="10101363" cy="1568977"/>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Connector Service:  A service to register your bot, configure channels and publish to the Bot Directory. Connect your bot(s) seamlessly to text/</a:t>
            </a:r>
            <a:r>
              <a:rPr kumimoji="0" lang="en-US" sz="1176" b="0" i="0" u="none" strike="noStrike" kern="0" cap="none" spc="0" normalizeH="0" baseline="0" noProof="0" dirty="0" err="1">
                <a:ln>
                  <a:noFill/>
                </a:ln>
                <a:solidFill>
                  <a:srgbClr val="505050"/>
                </a:solidFill>
                <a:effectLst/>
                <a:uLnTx/>
                <a:uFillTx/>
                <a:latin typeface="Segoe UI"/>
                <a:ea typeface="+mn-ea"/>
                <a:cs typeface="+mn-cs"/>
              </a:rPr>
              <a:t>sms</a:t>
            </a:r>
            <a:r>
              <a:rPr kumimoji="0" lang="en-US" sz="1176" b="0" i="0" u="none" strike="noStrike" kern="0" cap="none" spc="0" normalizeH="0" baseline="0" noProof="0" dirty="0">
                <a:ln>
                  <a:noFill/>
                </a:ln>
                <a:solidFill>
                  <a:srgbClr val="505050"/>
                </a:solidFill>
                <a:effectLst/>
                <a:uLnTx/>
                <a:uFillTx/>
                <a:latin typeface="Segoe UI"/>
                <a:ea typeface="+mn-ea"/>
                <a:cs typeface="+mn-cs"/>
              </a:rPr>
              <a:t>, Office 365 mail, Skype, Slack, Twitter, and more.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Builder SDK: An open source SDK hosted on </a:t>
            </a:r>
            <a:r>
              <a:rPr kumimoji="0" lang="en-US" sz="1176" b="0" i="0" u="none" strike="noStrike" kern="0" cap="none" spc="0" normalizeH="0" baseline="0" noProof="0" dirty="0" err="1">
                <a:ln>
                  <a:noFill/>
                </a:ln>
                <a:solidFill>
                  <a:srgbClr val="505050"/>
                </a:solidFill>
                <a:effectLst/>
                <a:uLnTx/>
                <a:uFillTx/>
                <a:latin typeface="Segoe UI"/>
                <a:ea typeface="+mn-ea"/>
                <a:cs typeface="+mn-cs"/>
              </a:rPr>
              <a:t>GitHub</a:t>
            </a:r>
            <a:r>
              <a:rPr kumimoji="0" lang="en-US" sz="1176" b="0" i="0" u="none" strike="noStrike" kern="0" cap="none" spc="0" normalizeH="0" baseline="0" noProof="0" dirty="0">
                <a:ln>
                  <a:noFill/>
                </a:ln>
                <a:solidFill>
                  <a:srgbClr val="505050"/>
                </a:solidFill>
                <a:effectLst/>
                <a:uLnTx/>
                <a:uFillTx/>
                <a:latin typeface="Segoe UI"/>
                <a:ea typeface="+mn-ea"/>
                <a:cs typeface="+mn-cs"/>
              </a:rPr>
              <a:t>. Everything you need to build great dialogs within your Node.js or C# bot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Directory: A public directory of bots registered through the Bot Connector Service. Discover, try, and add bots to conversation experiences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pic>
        <p:nvPicPr>
          <p:cNvPr id="17410" name="Picture 2" descr="C:\Users\hp\Desktop\floor bugs\Untit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6" y="127760"/>
            <a:ext cx="11953753"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99733" y="6547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TextBox 3"/>
          <p:cNvSpPr txBox="1"/>
          <p:nvPr/>
        </p:nvSpPr>
        <p:spPr>
          <a:xfrm>
            <a:off x="1509492" y="257898"/>
            <a:ext cx="870501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 Bots – where your users converse </a:t>
            </a:r>
          </a:p>
        </p:txBody>
      </p:sp>
    </p:spTree>
    <p:extLst>
      <p:ext uri="{BB962C8B-B14F-4D97-AF65-F5344CB8AC3E}">
        <p14:creationId xmlns:p14="http://schemas.microsoft.com/office/powerpoint/2010/main" val="13280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3427641" y="445939"/>
            <a:ext cx="4840812" cy="611905"/>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a:xfrm>
            <a:off x="5668571" y="1627838"/>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Azure Bot Service</a:t>
            </a:r>
          </a:p>
        </p:txBody>
      </p:sp>
      <p:sp>
        <p:nvSpPr>
          <p:cNvPr id="14" name="Rectangle 13"/>
          <p:cNvSpPr/>
          <p:nvPr/>
        </p:nvSpPr>
        <p:spPr>
          <a:xfrm>
            <a:off x="2533591" y="1629800"/>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Introduction</a:t>
            </a:r>
          </a:p>
        </p:txBody>
      </p:sp>
      <p:sp>
        <p:nvSpPr>
          <p:cNvPr id="20" name="Rectangle 19"/>
          <p:cNvSpPr/>
          <p:nvPr/>
        </p:nvSpPr>
        <p:spPr>
          <a:xfrm>
            <a:off x="8933895" y="1627838"/>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Bot Builder</a:t>
            </a:r>
          </a:p>
        </p:txBody>
      </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defRPr/>
            </a:pPr>
            <a:r>
              <a:rPr lang="en-US" sz="1100" kern="0" dirty="0">
                <a:solidFill>
                  <a:sysClr val="windowText" lastClr="000000"/>
                </a:solidFill>
                <a:latin typeface="Segoe UI"/>
                <a:cs typeface="Segoe UI Semilight" panose="020B0402040204020203" pitchFamily="34" charset="0"/>
              </a:rPr>
              <a:t>Bot </a:t>
            </a:r>
            <a:br>
              <a:rPr lang="en-US" sz="1100" kern="0" dirty="0">
                <a:solidFill>
                  <a:sysClr val="windowText" lastClr="000000"/>
                </a:solidFill>
                <a:latin typeface="Segoe UI"/>
                <a:cs typeface="Segoe UI Semilight" panose="020B0402040204020203" pitchFamily="34" charset="0"/>
              </a:rPr>
            </a:br>
            <a:r>
              <a:rPr lang="en-US" sz="1100" kern="0" dirty="0">
                <a:solidFill>
                  <a:sysClr val="windowText" lastClr="000000"/>
                </a:solidFill>
                <a:latin typeface="Segoe UI"/>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defRPr/>
            </a:pPr>
            <a:r>
              <a:rPr lang="en-US" sz="1100" kern="0" dirty="0">
                <a:solidFill>
                  <a:srgbClr val="0078D7">
                    <a:lumMod val="75000"/>
                  </a:srgbClr>
                </a:solidFill>
                <a:latin typeface="Segoe UI"/>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p:cNvSpPr/>
          <p:nvPr/>
        </p:nvSpPr>
        <p:spPr bwMode="auto">
          <a:xfrm>
            <a:off x="5664951"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Basic</a:t>
            </a:r>
          </a:p>
        </p:txBody>
      </p:sp>
      <p:sp>
        <p:nvSpPr>
          <p:cNvPr id="92" name="Rectangle 91"/>
          <p:cNvSpPr/>
          <p:nvPr/>
        </p:nvSpPr>
        <p:spPr bwMode="auto">
          <a:xfrm>
            <a:off x="5664951"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Form</a:t>
            </a:r>
          </a:p>
        </p:txBody>
      </p:sp>
      <p:sp>
        <p:nvSpPr>
          <p:cNvPr id="93" name="Rectangle 92"/>
          <p:cNvSpPr/>
          <p:nvPr/>
        </p:nvSpPr>
        <p:spPr bwMode="auto">
          <a:xfrm>
            <a:off x="5664951" y="342646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LUIS</a:t>
            </a:r>
          </a:p>
        </p:txBody>
      </p:sp>
      <p:sp>
        <p:nvSpPr>
          <p:cNvPr id="94" name="Rectangle 93"/>
          <p:cNvSpPr/>
          <p:nvPr/>
        </p:nvSpPr>
        <p:spPr bwMode="auto">
          <a:xfrm>
            <a:off x="8933895"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Introduction + SDKs</a:t>
            </a:r>
          </a:p>
        </p:txBody>
      </p:sp>
      <p:sp>
        <p:nvSpPr>
          <p:cNvPr id="95" name="Rectangle 94"/>
          <p:cNvSpPr/>
          <p:nvPr/>
        </p:nvSpPr>
        <p:spPr bwMode="auto">
          <a:xfrm>
            <a:off x="8933895"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Simulator</a:t>
            </a:r>
          </a:p>
        </p:txBody>
      </p:sp>
      <p:sp>
        <p:nvSpPr>
          <p:cNvPr id="96" name="Rectangle 95"/>
          <p:cNvSpPr/>
          <p:nvPr/>
        </p:nvSpPr>
        <p:spPr bwMode="auto">
          <a:xfrm>
            <a:off x="8933895"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Connectors</a:t>
            </a:r>
          </a:p>
        </p:txBody>
      </p:sp>
      <p:sp>
        <p:nvSpPr>
          <p:cNvPr id="97" name="Rectangle 96"/>
          <p:cNvSpPr/>
          <p:nvPr/>
        </p:nvSpPr>
        <p:spPr bwMode="auto">
          <a:xfrm>
            <a:off x="8933895"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Framework Portal</a:t>
            </a:r>
          </a:p>
        </p:txBody>
      </p:sp>
      <p:sp>
        <p:nvSpPr>
          <p:cNvPr id="106" name="Rectangle 105"/>
          <p:cNvSpPr/>
          <p:nvPr/>
        </p:nvSpPr>
        <p:spPr bwMode="auto">
          <a:xfrm>
            <a:off x="2533666"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App Economy to Bot Economy</a:t>
            </a:r>
          </a:p>
        </p:txBody>
      </p:sp>
      <p:sp>
        <p:nvSpPr>
          <p:cNvPr id="107" name="Rectangle 106"/>
          <p:cNvSpPr/>
          <p:nvPr/>
        </p:nvSpPr>
        <p:spPr bwMode="auto">
          <a:xfrm>
            <a:off x="2533666"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Conversational Commerce</a:t>
            </a:r>
          </a:p>
        </p:txBody>
      </p:sp>
      <p:sp>
        <p:nvSpPr>
          <p:cNvPr id="110" name="Rectangle 109"/>
          <p:cNvSpPr/>
          <p:nvPr/>
        </p:nvSpPr>
        <p:spPr bwMode="auto">
          <a:xfrm>
            <a:off x="2533666"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About Azure Bot Framework</a:t>
            </a:r>
          </a:p>
        </p:txBody>
      </p:sp>
      <p:sp>
        <p:nvSpPr>
          <p:cNvPr id="111" name="Rectangle 110"/>
          <p:cNvSpPr/>
          <p:nvPr/>
        </p:nvSpPr>
        <p:spPr bwMode="auto">
          <a:xfrm>
            <a:off x="2533666"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Industry Case Studies</a:t>
            </a:r>
          </a:p>
        </p:txBody>
      </p:sp>
      <p:sp>
        <p:nvSpPr>
          <p:cNvPr id="69" name="Rectangle 68">
            <a:extLst>
              <a:ext uri="{FF2B5EF4-FFF2-40B4-BE49-F238E27FC236}">
                <a16:creationId xmlns:a16="http://schemas.microsoft.com/office/drawing/2014/main" id="{503E6E47-9ACF-4849-8243-8FDB1661C233}"/>
              </a:ext>
            </a:extLst>
          </p:cNvPr>
          <p:cNvSpPr/>
          <p:nvPr/>
        </p:nvSpPr>
        <p:spPr bwMode="auto">
          <a:xfrm>
            <a:off x="5660183" y="400749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Proactive</a:t>
            </a:r>
          </a:p>
        </p:txBody>
      </p:sp>
      <p:sp>
        <p:nvSpPr>
          <p:cNvPr id="70" name="Rectangle 69">
            <a:extLst>
              <a:ext uri="{FF2B5EF4-FFF2-40B4-BE49-F238E27FC236}">
                <a16:creationId xmlns:a16="http://schemas.microsoft.com/office/drawing/2014/main" id="{0F7C1846-C545-47E4-88E8-B31862F8AC5A}"/>
              </a:ext>
            </a:extLst>
          </p:cNvPr>
          <p:cNvSpPr/>
          <p:nvPr/>
        </p:nvSpPr>
        <p:spPr bwMode="auto">
          <a:xfrm>
            <a:off x="5641130" y="4574239"/>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Q&amp;A</a:t>
            </a:r>
          </a:p>
        </p:txBody>
      </p:sp>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4" y="173652"/>
            <a:ext cx="11898489"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6938" y="314423"/>
            <a:ext cx="999812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Bot Framework ( Conversational Commerce )</a:t>
            </a:r>
          </a:p>
        </p:txBody>
      </p:sp>
    </p:spTree>
    <p:extLst>
      <p:ext uri="{BB962C8B-B14F-4D97-AF65-F5344CB8AC3E}">
        <p14:creationId xmlns:p14="http://schemas.microsoft.com/office/powerpoint/2010/main" val="3342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20671</TotalTime>
  <Words>6656</Words>
  <Application>Microsoft Office PowerPoint</Application>
  <PresentationFormat>Widescreen</PresentationFormat>
  <Paragraphs>1403</Paragraphs>
  <Slides>110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Arial</vt:lpstr>
      <vt:lpstr>Calibri</vt:lpstr>
      <vt:lpstr>Calibri Light</vt:lpstr>
      <vt:lpstr>Segoe UI</vt:lpstr>
      <vt:lpstr>Segoe UI Light</vt:lpstr>
      <vt:lpstr>Segoe UI Semibold</vt:lpstr>
      <vt:lpstr>Segoe UI Semilight</vt:lpstr>
      <vt:lpstr>wf_segoe-ui_normal</vt:lpstr>
      <vt:lpstr>Wingdings</vt:lpstr>
      <vt:lpstr>Office Theme</vt:lpstr>
      <vt:lpstr>PowerPoint Presentation</vt:lpstr>
      <vt:lpstr>PowerPoint Presentation</vt:lpstr>
      <vt:lpstr>PowerPoint Presentation</vt:lpstr>
      <vt:lpstr>PowerPoint Presentation</vt:lpstr>
      <vt:lpstr>Our Global Workshops Delivered So Far…</vt:lpstr>
      <vt:lpstr>Our Global Clients</vt:lpstr>
      <vt:lpstr>Workshops / Training Milestones Achieved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Conversational Commerce  </vt:lpstr>
      <vt:lpstr>Your bots – wherever your users converse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Madhavi</cp:lastModifiedBy>
  <cp:revision>330</cp:revision>
  <dcterms:created xsi:type="dcterms:W3CDTF">2018-06-04T19:08:48Z</dcterms:created>
  <dcterms:modified xsi:type="dcterms:W3CDTF">2019-09-24T04:26:38Z</dcterms:modified>
</cp:coreProperties>
</file>